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2"/>
  </p:notesMasterIdLst>
  <p:sldIdLst>
    <p:sldId id="256" r:id="rId2"/>
    <p:sldId id="257" r:id="rId3"/>
    <p:sldId id="280" r:id="rId4"/>
    <p:sldId id="281" r:id="rId5"/>
    <p:sldId id="282" r:id="rId6"/>
    <p:sldId id="283" r:id="rId7"/>
    <p:sldId id="285" r:id="rId8"/>
    <p:sldId id="284" r:id="rId9"/>
    <p:sldId id="287" r:id="rId10"/>
    <p:sldId id="27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5" autoAdjust="0"/>
    <p:restoredTop sz="86587" autoAdjust="0"/>
  </p:normalViewPr>
  <p:slideViewPr>
    <p:cSldViewPr snapToGrid="0">
      <p:cViewPr>
        <p:scale>
          <a:sx n="80" d="100"/>
          <a:sy n="80" d="100"/>
        </p:scale>
        <p:origin x="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C51D36-0EC5-4FCF-8293-F9C886B0AF46}" type="datetimeFigureOut">
              <a:rPr lang="en-GB" smtClean="0"/>
              <a:t>08/06/2020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32AD9-6CDD-4538-965D-844804C91ADB}" type="slidenum">
              <a:rPr lang="en-GB" smtClean="0"/>
              <a:t>‹#›</a:t>
            </a:fld>
            <a:endParaRPr lang="en-GB"/>
          </a:p>
        </p:txBody>
      </p:sp>
    </p:spTree>
    <p:extLst>
      <p:ext uri="{BB962C8B-B14F-4D97-AF65-F5344CB8AC3E}">
        <p14:creationId xmlns:p14="http://schemas.microsoft.com/office/powerpoint/2010/main" val="3770944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kern="1200" dirty="0" smtClean="0">
                <a:solidFill>
                  <a:schemeClr val="tx1"/>
                </a:solidFill>
                <a:effectLst/>
                <a:latin typeface="+mn-lt"/>
                <a:ea typeface="+mn-ea"/>
                <a:cs typeface="+mn-cs"/>
              </a:rPr>
              <a:t>This</a:t>
            </a:r>
            <a:r>
              <a:rPr lang="en-GB" sz="1200" b="0" kern="1200" baseline="0" dirty="0" smtClean="0">
                <a:solidFill>
                  <a:schemeClr val="tx1"/>
                </a:solidFill>
                <a:effectLst/>
                <a:latin typeface="+mn-lt"/>
                <a:ea typeface="+mn-ea"/>
                <a:cs typeface="+mn-cs"/>
              </a:rPr>
              <a:t> slides explains activity 1 for infant and toddlers; </a:t>
            </a:r>
            <a:r>
              <a:rPr lang="en-GB" sz="1200" b="1" kern="1200" dirty="0" smtClean="0">
                <a:solidFill>
                  <a:schemeClr val="tx1"/>
                </a:solidFill>
                <a:effectLst/>
                <a:latin typeface="+mn-lt"/>
                <a:ea typeface="+mn-ea"/>
                <a:cs typeface="+mn-cs"/>
              </a:rPr>
              <a:t>Development of milestone activities</a:t>
            </a:r>
            <a:r>
              <a:rPr lang="en-GB" sz="1200" kern="1200" dirty="0" smtClean="0">
                <a:solidFill>
                  <a:schemeClr val="tx1"/>
                </a:solidFill>
                <a:effectLst/>
                <a:latin typeface="+mn-lt"/>
                <a:ea typeface="+mn-ea"/>
                <a:cs typeface="+mn-cs"/>
              </a:rPr>
              <a:t>. This involves things that child does at specific ages like skills of taking the first step where a child smiles and waves. This activity relates to the course material (Child Psychology) in that this is when we are engaged in playing, learning,  speaking, moving by crawling, jumping, walking, and behaving</a:t>
            </a:r>
            <a:endParaRPr lang="en-GB" b="1" dirty="0"/>
          </a:p>
        </p:txBody>
      </p:sp>
      <p:sp>
        <p:nvSpPr>
          <p:cNvPr id="4" name="Slide Number Placeholder 3"/>
          <p:cNvSpPr>
            <a:spLocks noGrp="1"/>
          </p:cNvSpPr>
          <p:nvPr>
            <p:ph type="sldNum" sz="quarter" idx="10"/>
          </p:nvPr>
        </p:nvSpPr>
        <p:spPr/>
        <p:txBody>
          <a:bodyPr/>
          <a:lstStyle/>
          <a:p>
            <a:fld id="{C2032AD9-6CDD-4538-965D-844804C91ADB}" type="slidenum">
              <a:rPr lang="en-GB" smtClean="0"/>
              <a:t>2</a:t>
            </a:fld>
            <a:endParaRPr lang="en-GB"/>
          </a:p>
        </p:txBody>
      </p:sp>
    </p:spTree>
    <p:extLst>
      <p:ext uri="{BB962C8B-B14F-4D97-AF65-F5344CB8AC3E}">
        <p14:creationId xmlns:p14="http://schemas.microsoft.com/office/powerpoint/2010/main" val="2433581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Activity 2: </a:t>
            </a:r>
            <a:r>
              <a:rPr lang="en-GB" sz="1200" b="1" kern="1200" dirty="0" smtClean="0">
                <a:solidFill>
                  <a:schemeClr val="tx1"/>
                </a:solidFill>
                <a:effectLst/>
                <a:latin typeface="+mn-lt"/>
                <a:ea typeface="+mn-ea"/>
                <a:cs typeface="+mn-cs"/>
              </a:rPr>
              <a:t>Cognitive activities and development of the bond of love. </a:t>
            </a:r>
            <a:r>
              <a:rPr lang="en-GB" sz="1200" kern="1200" dirty="0" smtClean="0">
                <a:solidFill>
                  <a:schemeClr val="tx1"/>
                </a:solidFill>
                <a:effectLst/>
                <a:latin typeface="+mn-lt"/>
                <a:ea typeface="+mn-ea"/>
                <a:cs typeface="+mn-cs"/>
              </a:rPr>
              <a:t>At the age of one year, it is common to find babies learning to focus on their vision as they learn things surrounding them, and this involves cognitive activities. This activity is related to Child Psychology because it requires cognitive development where the child's brain continues to develop. The child experiences a learning process, thinking, and reasoning. They also learn the language as are engaged in listening and mastering names of people. Sensibly, they love and trust their parents; they hold, cuddle, and play with them and tend to cry while they are left alone. Children make a sound as they try to call their parents "Ma-ma" (</a:t>
            </a:r>
            <a:r>
              <a:rPr lang="en-CA" sz="1200" kern="1200" dirty="0" smtClean="0">
                <a:solidFill>
                  <a:schemeClr val="tx1"/>
                </a:solidFill>
                <a:effectLst/>
                <a:latin typeface="+mn-lt"/>
                <a:ea typeface="+mn-ea"/>
                <a:cs typeface="+mn-cs"/>
              </a:rPr>
              <a:t>CDC, 2020). </a:t>
            </a:r>
            <a:r>
              <a:rPr lang="en-GB" sz="1200" kern="1200" dirty="0" smtClean="0">
                <a:solidFill>
                  <a:schemeClr val="tx1"/>
                </a:solidFill>
                <a:effectLst/>
                <a:latin typeface="+mn-lt"/>
                <a:ea typeface="+mn-ea"/>
                <a:cs typeface="+mn-cs"/>
              </a:rPr>
              <a:t>The type of learning associated with toddlers at this age is language development as they are involved in learning their first language, probably from their parents.</a:t>
            </a:r>
          </a:p>
          <a:p>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3</a:t>
            </a:fld>
            <a:endParaRPr lang="en-GB"/>
          </a:p>
        </p:txBody>
      </p:sp>
    </p:spTree>
    <p:extLst>
      <p:ext uri="{BB962C8B-B14F-4D97-AF65-F5344CB8AC3E}">
        <p14:creationId xmlns:p14="http://schemas.microsoft.com/office/powerpoint/2010/main" val="515039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mn-lt"/>
                <a:ea typeface="+mn-ea"/>
                <a:cs typeface="+mn-cs"/>
              </a:rPr>
              <a:t>Interaction with family</a:t>
            </a:r>
            <a:r>
              <a:rPr lang="en-CA" sz="1200" kern="1200" dirty="0" smtClean="0">
                <a:solidFill>
                  <a:schemeClr val="tx1"/>
                </a:solidFill>
                <a:effectLst/>
                <a:latin typeface="+mn-lt"/>
                <a:ea typeface="+mn-ea"/>
                <a:cs typeface="+mn-cs"/>
              </a:rPr>
              <a:t>. At the age of 5 years, children are considered as pre-scholar and begin to open up and become more independent. This activity is related to child psychology because it borrows ideas of Piaget's four stages of development, precisely the preoperational stage, where children develop language, memory, and imagination. Most of the time, they focus on adults and their peers outside the family. They have a desire to explore and know anything surrounding them. Their personalities are shaped through interaction as well as the way of thinking.</a:t>
            </a:r>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4</a:t>
            </a:fld>
            <a:endParaRPr lang="en-GB"/>
          </a:p>
        </p:txBody>
      </p:sp>
    </p:spTree>
    <p:extLst>
      <p:ext uri="{BB962C8B-B14F-4D97-AF65-F5344CB8AC3E}">
        <p14:creationId xmlns:p14="http://schemas.microsoft.com/office/powerpoint/2010/main" val="334011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Children represent the world's event and ideas logically and more flexible way guided by rules of thinking from the adult. Some children operate unconsciously but can systemically solve problems. Others follow the rules unwittingly because they are in the concrete operational stage. This activity relates to the course material in that it brings a couple of changes in the life of a child as they can dress themselves and play using their hands. They enjoy independence from family. Physical and mental skills develops. More confidence is gained by toddlers in different areas like school, sports and friendship. All these comprises of child psychology and cognitive development in children.</a:t>
            </a:r>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6</a:t>
            </a:fld>
            <a:endParaRPr lang="en-GB"/>
          </a:p>
        </p:txBody>
      </p:sp>
    </p:spTree>
    <p:extLst>
      <p:ext uri="{BB962C8B-B14F-4D97-AF65-F5344CB8AC3E}">
        <p14:creationId xmlns:p14="http://schemas.microsoft.com/office/powerpoint/2010/main" val="352211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 </a:t>
            </a:r>
            <a:r>
              <a:rPr lang="en-CA" sz="1200" b="1" kern="1200" dirty="0" smtClean="0">
                <a:solidFill>
                  <a:schemeClr val="tx1"/>
                </a:solidFill>
                <a:effectLst/>
                <a:latin typeface="+mn-lt"/>
                <a:ea typeface="+mn-ea"/>
                <a:cs typeface="+mn-cs"/>
              </a:rPr>
              <a:t>Building health social relationships</a:t>
            </a:r>
            <a:r>
              <a:rPr lang="en-CA" sz="1200" kern="1200" dirty="0" smtClean="0">
                <a:solidFill>
                  <a:schemeClr val="tx1"/>
                </a:solidFill>
                <a:effectLst/>
                <a:latin typeface="+mn-lt"/>
                <a:ea typeface="+mn-ea"/>
                <a:cs typeface="+mn-cs"/>
              </a:rPr>
              <a:t>. Once children attain the age of 6 years, this becomes their time, physical, cognitive, and social development besides emotional and language development. The children develop foundational skills that help them in building healthy social relationships. Many of them learn specific roles in preparation for both adolescence and adulthood. As argued by Early and Middle Childhood | Healthy People (2020), the way children develop during early and middle childhood stage influences their cognitive, linguistic, social, and physical development. It also exposes a child to school success, self-discipline, eating habits, and health literacy  The Vygotsky's type of Social Learning is associated with this level of child development as it offers a framework of social interaction that influence cognitive development.</a:t>
            </a:r>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7</a:t>
            </a:fld>
            <a:endParaRPr lang="en-GB"/>
          </a:p>
        </p:txBody>
      </p:sp>
    </p:spTree>
    <p:extLst>
      <p:ext uri="{BB962C8B-B14F-4D97-AF65-F5344CB8AC3E}">
        <p14:creationId xmlns:p14="http://schemas.microsoft.com/office/powerpoint/2010/main" val="3239333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mn-lt"/>
                <a:ea typeface="+mn-ea"/>
                <a:cs typeface="+mn-cs"/>
              </a:rPr>
              <a:t>Children think abstract concepts.</a:t>
            </a:r>
            <a:r>
              <a:rPr lang="en-CA" sz="1200" kern="1200" dirty="0" smtClean="0">
                <a:solidFill>
                  <a:schemeClr val="tx1"/>
                </a:solidFill>
                <a:effectLst/>
                <a:latin typeface="+mn-lt"/>
                <a:ea typeface="+mn-ea"/>
                <a:cs typeface="+mn-cs"/>
              </a:rPr>
              <a:t>  At 12 years, the individuals develop an ability and skills such that they can have logical thoughts and reason deductively. Besides, they can make systematic plans (Cherry, 2020). This type of activity is related to the course material in that it explores the ideas of Piaget’s formal operational stage whereby teenagers at 12 years re able to think logically and use deductive reasoning when handling abstract concepts ( Cherry, 2020).</a:t>
            </a:r>
            <a:endParaRPr lang="en-GB" sz="1200" kern="1200" dirty="0" smtClean="0">
              <a:solidFill>
                <a:schemeClr val="tx1"/>
              </a:solidFill>
              <a:effectLst/>
              <a:latin typeface="+mn-lt"/>
              <a:ea typeface="+mn-ea"/>
              <a:cs typeface="+mn-cs"/>
            </a:endParaRPr>
          </a:p>
          <a:p>
            <a:r>
              <a:rPr lang="en-GB" dirty="0" smtClean="0"/>
              <a:t> </a:t>
            </a:r>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8</a:t>
            </a:fld>
            <a:endParaRPr lang="en-GB"/>
          </a:p>
        </p:txBody>
      </p:sp>
    </p:spTree>
    <p:extLst>
      <p:ext uri="{BB962C8B-B14F-4D97-AF65-F5344CB8AC3E}">
        <p14:creationId xmlns:p14="http://schemas.microsoft.com/office/powerpoint/2010/main" val="3556228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 </a:t>
            </a:r>
            <a:r>
              <a:rPr lang="en-CA" sz="1200" b="1" kern="1200" dirty="0" smtClean="0">
                <a:solidFill>
                  <a:schemeClr val="tx1"/>
                </a:solidFill>
                <a:effectLst/>
                <a:latin typeface="+mn-lt"/>
                <a:ea typeface="+mn-ea"/>
                <a:cs typeface="+mn-cs"/>
              </a:rPr>
              <a:t>Unique personalities develop and change of thinking and interaction</a:t>
            </a:r>
            <a:r>
              <a:rPr lang="en-CA" sz="1200" kern="1200" dirty="0" smtClean="0">
                <a:solidFill>
                  <a:schemeClr val="tx1"/>
                </a:solidFill>
                <a:effectLst/>
                <a:latin typeface="+mn-lt"/>
                <a:ea typeface="+mn-ea"/>
                <a:cs typeface="+mn-cs"/>
              </a:rPr>
              <a:t>. At this age, we have more girls who might be mature. However, the boys continue to mature with an increase in body size weight and shape.  Teens develop personalities as they engage in relationships and prepare for not only independence but also a responsibility. It is common to have many of them starting to work once they leave home after school. This level of development can be related to Robert Sternberg's </a:t>
            </a:r>
            <a:r>
              <a:rPr lang="en-CA" sz="1200" kern="1200" dirty="0" err="1" smtClean="0">
                <a:solidFill>
                  <a:schemeClr val="tx1"/>
                </a:solidFill>
                <a:effectLst/>
                <a:latin typeface="+mn-lt"/>
                <a:ea typeface="+mn-ea"/>
                <a:cs typeface="+mn-cs"/>
              </a:rPr>
              <a:t>Triarchic</a:t>
            </a:r>
            <a:r>
              <a:rPr lang="en-CA" sz="1200" kern="1200" dirty="0" smtClean="0">
                <a:solidFill>
                  <a:schemeClr val="tx1"/>
                </a:solidFill>
                <a:effectLst/>
                <a:latin typeface="+mn-lt"/>
                <a:ea typeface="+mn-ea"/>
                <a:cs typeface="+mn-cs"/>
              </a:rPr>
              <a:t> Theory type of learning since, at the age of 12, teenagers might have developed creative intelligence that can help them address new problems in the future.  </a:t>
            </a:r>
            <a:endParaRPr lang="en-GB" dirty="0"/>
          </a:p>
        </p:txBody>
      </p:sp>
      <p:sp>
        <p:nvSpPr>
          <p:cNvPr id="4" name="Slide Number Placeholder 3"/>
          <p:cNvSpPr>
            <a:spLocks noGrp="1"/>
          </p:cNvSpPr>
          <p:nvPr>
            <p:ph type="sldNum" sz="quarter" idx="10"/>
          </p:nvPr>
        </p:nvSpPr>
        <p:spPr/>
        <p:txBody>
          <a:bodyPr/>
          <a:lstStyle/>
          <a:p>
            <a:fld id="{C2032AD9-6CDD-4538-965D-844804C91ADB}" type="slidenum">
              <a:rPr lang="en-GB" smtClean="0"/>
              <a:t>9</a:t>
            </a:fld>
            <a:endParaRPr lang="en-GB"/>
          </a:p>
        </p:txBody>
      </p:sp>
    </p:spTree>
    <p:extLst>
      <p:ext uri="{BB962C8B-B14F-4D97-AF65-F5344CB8AC3E}">
        <p14:creationId xmlns:p14="http://schemas.microsoft.com/office/powerpoint/2010/main" val="358500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4192635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3026158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3888679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79FD38-6FC4-4EFD-A8E9-5343CBB52643}" type="datetimeFigureOut">
              <a:rPr lang="en-US" smtClean="0"/>
              <a:t>6/8/2020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2431889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79FD38-6FC4-4EFD-A8E9-5343CBB52643}" type="datetimeFigureOut">
              <a:rPr lang="en-US" smtClean="0"/>
              <a:t>6/8/2020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972337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1673157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4037927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2748469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79FD38-6FC4-4EFD-A8E9-5343CBB52643}" type="datetimeFigureOut">
              <a:rPr lang="en-US" smtClean="0"/>
              <a:t>6/8/2020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1055340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79FD38-6FC4-4EFD-A8E9-5343CBB52643}" type="datetimeFigureOut">
              <a:rPr lang="en-US" smtClean="0"/>
              <a:t>6/8/2020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386915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3803023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1375283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4226964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557434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4118209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3396791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79FD38-6FC4-4EFD-A8E9-5343CBB52643}"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2C5C9-5BA8-44A7-A155-A37F4EEF9417}" type="slidenum">
              <a:rPr lang="en-US" smtClean="0"/>
              <a:t>‹#›</a:t>
            </a:fld>
            <a:endParaRPr lang="en-US"/>
          </a:p>
        </p:txBody>
      </p:sp>
    </p:spTree>
    <p:extLst>
      <p:ext uri="{BB962C8B-B14F-4D97-AF65-F5344CB8AC3E}">
        <p14:creationId xmlns:p14="http://schemas.microsoft.com/office/powerpoint/2010/main" val="93456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79FD38-6FC4-4EFD-A8E9-5343CBB52643}" type="datetimeFigureOut">
              <a:rPr lang="en-US" smtClean="0"/>
              <a:t>6/8/2020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3D2C5C9-5BA8-44A7-A155-A37F4EEF9417}" type="slidenum">
              <a:rPr lang="en-US" smtClean="0"/>
              <a:t>‹#›</a:t>
            </a:fld>
            <a:endParaRPr lang="en-US"/>
          </a:p>
        </p:txBody>
      </p:sp>
    </p:spTree>
    <p:extLst>
      <p:ext uri="{BB962C8B-B14F-4D97-AF65-F5344CB8AC3E}">
        <p14:creationId xmlns:p14="http://schemas.microsoft.com/office/powerpoint/2010/main" val="117156978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verywellmind.com/child-development-theories-2795068" TargetMode="External"/><Relationship Id="rId2" Type="http://schemas.openxmlformats.org/officeDocument/2006/relationships/hyperlink" Target="https://www.verywellmind.com/kendra-cherry-2794702" TargetMode="External"/><Relationship Id="rId1" Type="http://schemas.openxmlformats.org/officeDocument/2006/relationships/slideLayout" Target="../slideLayouts/slideLayout4.xml"/><Relationship Id="rId5" Type="http://schemas.openxmlformats.org/officeDocument/2006/relationships/hyperlink" Target="https://www.healthypeople.gov/2020/topics-objectives/topic/early-and-middle-childhood" TargetMode="External"/><Relationship Id="rId4" Type="http://schemas.openxmlformats.org/officeDocument/2006/relationships/hyperlink" Target="https://www.cdc.gov/ncbddd/childdevelopment/positiveparenting/toddlers2.html.tl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9680" y="563879"/>
            <a:ext cx="8534400" cy="1406843"/>
          </a:xfrm>
        </p:spPr>
        <p:txBody>
          <a:bodyPr/>
          <a:lstStyle/>
          <a:p>
            <a:r>
              <a:rPr lang="en-US" dirty="0" smtClean="0">
                <a:latin typeface="Times New Roman" panose="02020603050405020304" pitchFamily="18" charset="0"/>
                <a:cs typeface="Times New Roman" panose="02020603050405020304" pitchFamily="18" charset="0"/>
              </a:rPr>
              <a:t>Home Learning Project</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43000" y="2118360"/>
            <a:ext cx="9585960" cy="4221480"/>
          </a:xfrm>
        </p:spPr>
        <p:txBody>
          <a:bodyPr>
            <a:noAutofit/>
          </a:bodyPr>
          <a:lstStyle/>
          <a:p>
            <a:pPr algn="ctr"/>
            <a:r>
              <a:rPr lang="en-GB" sz="6000" dirty="0">
                <a:latin typeface="Times New Roman" panose="02020603050405020304" pitchFamily="18" charset="0"/>
                <a:cs typeface="Times New Roman" panose="02020603050405020304" pitchFamily="18" charset="0"/>
              </a:rPr>
              <a:t>Child psychology</a:t>
            </a:r>
          </a:p>
          <a:p>
            <a:pPr algn="ctr"/>
            <a:r>
              <a:rPr lang="en-GB" sz="6000" dirty="0">
                <a:latin typeface="Times New Roman" panose="02020603050405020304" pitchFamily="18" charset="0"/>
                <a:cs typeface="Times New Roman" panose="02020603050405020304" pitchFamily="18" charset="0"/>
              </a:rPr>
              <a:t>Name</a:t>
            </a:r>
          </a:p>
          <a:p>
            <a:pPr algn="ctr"/>
            <a:r>
              <a:rPr lang="en-GB" sz="6000" dirty="0">
                <a:latin typeface="Times New Roman" panose="02020603050405020304" pitchFamily="18" charset="0"/>
                <a:cs typeface="Times New Roman" panose="02020603050405020304" pitchFamily="18" charset="0"/>
              </a:rPr>
              <a:t>Institution</a:t>
            </a:r>
          </a:p>
          <a:p>
            <a:pPr algn="ctr"/>
            <a:r>
              <a:rPr lang="en-GB" sz="6000" dirty="0">
                <a:latin typeface="Times New Roman" panose="02020603050405020304" pitchFamily="18" charset="0"/>
                <a:cs typeface="Times New Roman" panose="02020603050405020304" pitchFamily="18" charset="0"/>
              </a:rPr>
              <a:t>Date</a:t>
            </a:r>
          </a:p>
          <a:p>
            <a:pPr algn="ct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87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Infants &amp; Toddlers: Activity 1</a:t>
            </a:r>
            <a:endParaRPr lang="en-US" dirty="0"/>
          </a:p>
        </p:txBody>
      </p:sp>
      <p:sp>
        <p:nvSpPr>
          <p:cNvPr id="3" name="Text Placeholder 2"/>
          <p:cNvSpPr>
            <a:spLocks noGrp="1"/>
          </p:cNvSpPr>
          <p:nvPr>
            <p:ph type="body" idx="1"/>
          </p:nvPr>
        </p:nvSpPr>
        <p:spPr/>
        <p:txBody>
          <a:bodyPr/>
          <a:lstStyle/>
          <a:p>
            <a:r>
              <a:rPr lang="en-GB" dirty="0" smtClean="0"/>
              <a:t>Definition </a:t>
            </a:r>
            <a:r>
              <a:rPr lang="en-GB" dirty="0" smtClean="0"/>
              <a:t>of activity </a:t>
            </a:r>
            <a:endParaRPr lang="en-GB" dirty="0"/>
          </a:p>
        </p:txBody>
      </p:sp>
      <p:sp>
        <p:nvSpPr>
          <p:cNvPr id="4" name="Content Placeholder 3"/>
          <p:cNvSpPr>
            <a:spLocks noGrp="1"/>
          </p:cNvSpPr>
          <p:nvPr>
            <p:ph sz="half" idx="2"/>
          </p:nvPr>
        </p:nvSpPr>
        <p:spPr>
          <a:xfrm>
            <a:off x="1103312" y="2514599"/>
            <a:ext cx="4396339" cy="4022029"/>
          </a:xfrm>
        </p:spPr>
        <p:txBody>
          <a:bodyPr>
            <a:normAutofit/>
          </a:bodyPr>
          <a:lstStyle/>
          <a:p>
            <a:r>
              <a:rPr lang="en-CA" sz="2000" b="1" dirty="0"/>
              <a:t>Infant/toddler (birth </a:t>
            </a:r>
            <a:r>
              <a:rPr lang="en-CA" sz="2000" b="1" dirty="0">
                <a:sym typeface="Wingdings" panose="05000000000000000000" pitchFamily="2" charset="2"/>
              </a:rPr>
              <a:t></a:t>
            </a:r>
            <a:r>
              <a:rPr lang="en-CA" sz="2000" b="1" dirty="0"/>
              <a:t> two years old) </a:t>
            </a:r>
            <a:endParaRPr lang="en-GB" sz="2000" dirty="0"/>
          </a:p>
          <a:p>
            <a:r>
              <a:rPr lang="en-GB" sz="2000" dirty="0"/>
              <a:t>Activity 1:</a:t>
            </a:r>
            <a:r>
              <a:rPr lang="en-GB" sz="2000" b="1" dirty="0"/>
              <a:t> Development of milestone activities</a:t>
            </a:r>
            <a:r>
              <a:rPr lang="en-GB" sz="2000" dirty="0"/>
              <a:t>. </a:t>
            </a:r>
            <a:endParaRPr lang="en-GB" sz="2000" dirty="0" smtClean="0"/>
          </a:p>
          <a:p>
            <a:r>
              <a:rPr lang="en-GB" sz="2000" dirty="0" smtClean="0"/>
              <a:t>This </a:t>
            </a:r>
            <a:r>
              <a:rPr lang="en-GB" sz="2000" dirty="0"/>
              <a:t>involves things that child does at specific ages like skills of taking the first step where a child smiles and </a:t>
            </a:r>
            <a:r>
              <a:rPr lang="en-GB" sz="2000" dirty="0" smtClean="0"/>
              <a:t>waves </a:t>
            </a:r>
          </a:p>
          <a:p>
            <a:endParaRPr lang="en-US" sz="2000" b="1" dirty="0"/>
          </a:p>
        </p:txBody>
      </p:sp>
      <p:sp>
        <p:nvSpPr>
          <p:cNvPr id="6" name="Text Placeholder 5"/>
          <p:cNvSpPr>
            <a:spLocks noGrp="1"/>
          </p:cNvSpPr>
          <p:nvPr>
            <p:ph type="body" sz="quarter" idx="3"/>
          </p:nvPr>
        </p:nvSpPr>
        <p:spPr/>
        <p:txBody>
          <a:bodyPr>
            <a:normAutofit fontScale="25000" lnSpcReduction="20000"/>
          </a:bodyPr>
          <a:lstStyle/>
          <a:p>
            <a:endParaRPr lang="en-US" dirty="0" smtClean="0"/>
          </a:p>
          <a:p>
            <a:endParaRPr lang="en-US" dirty="0"/>
          </a:p>
          <a:p>
            <a:r>
              <a:rPr lang="en-US" dirty="0" smtClean="0"/>
              <a:t>Explanation </a:t>
            </a:r>
            <a:r>
              <a:rPr lang="en-US" dirty="0"/>
              <a:t>of How the Activity Relates to </a:t>
            </a:r>
            <a:r>
              <a:rPr lang="en-US" dirty="0" smtClean="0"/>
              <a:t>Course material </a:t>
            </a:r>
            <a:endParaRPr lang="en-US" dirty="0"/>
          </a:p>
          <a:p>
            <a:endParaRPr lang="en-GB" dirty="0"/>
          </a:p>
        </p:txBody>
      </p:sp>
      <p:sp>
        <p:nvSpPr>
          <p:cNvPr id="5" name="Content Placeholder 4"/>
          <p:cNvSpPr>
            <a:spLocks noGrp="1"/>
          </p:cNvSpPr>
          <p:nvPr>
            <p:ph sz="quarter" idx="4"/>
          </p:nvPr>
        </p:nvSpPr>
        <p:spPr>
          <a:xfrm>
            <a:off x="6172200" y="2505075"/>
            <a:ext cx="5183188" cy="4228234"/>
          </a:xfrm>
        </p:spPr>
        <p:txBody>
          <a:bodyPr>
            <a:normAutofit/>
          </a:bodyPr>
          <a:lstStyle/>
          <a:p>
            <a:pPr marL="0" indent="0">
              <a:buNone/>
            </a:pPr>
            <a:r>
              <a:rPr lang="en-GB" sz="2000" dirty="0" smtClean="0">
                <a:latin typeface="Times New Roman" panose="02020603050405020304" pitchFamily="18" charset="0"/>
                <a:cs typeface="Times New Roman" panose="02020603050405020304" pitchFamily="18" charset="0"/>
              </a:rPr>
              <a:t>This </a:t>
            </a:r>
            <a:r>
              <a:rPr lang="en-GB" sz="2000" dirty="0">
                <a:latin typeface="Times New Roman" panose="02020603050405020304" pitchFamily="18" charset="0"/>
                <a:cs typeface="Times New Roman" panose="02020603050405020304" pitchFamily="18" charset="0"/>
              </a:rPr>
              <a:t>activity relates to the course material (Child Psychology) in that this is </a:t>
            </a:r>
            <a:r>
              <a:rPr lang="en-GB" sz="2000" dirty="0" smtClean="0">
                <a:latin typeface="Times New Roman" panose="02020603050405020304" pitchFamily="18" charset="0"/>
                <a:cs typeface="Times New Roman" panose="02020603050405020304" pitchFamily="18" charset="0"/>
              </a:rPr>
              <a:t>when some children  </a:t>
            </a:r>
            <a:r>
              <a:rPr lang="en-GB" sz="2000" dirty="0">
                <a:latin typeface="Times New Roman" panose="02020603050405020304" pitchFamily="18" charset="0"/>
                <a:cs typeface="Times New Roman" panose="02020603050405020304" pitchFamily="18" charset="0"/>
              </a:rPr>
              <a:t>are </a:t>
            </a:r>
            <a:r>
              <a:rPr lang="en-GB" sz="2000" dirty="0" smtClean="0">
                <a:latin typeface="Times New Roman" panose="02020603050405020304" pitchFamily="18" charset="0"/>
                <a:cs typeface="Times New Roman" panose="02020603050405020304" pitchFamily="18" charset="0"/>
              </a:rPr>
              <a:t>engaged activities like:</a:t>
            </a:r>
          </a:p>
          <a:p>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playing,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learning</a:t>
            </a:r>
            <a:r>
              <a:rPr lang="en-GB" sz="2000" dirty="0">
                <a:latin typeface="Times New Roman" panose="02020603050405020304" pitchFamily="18" charset="0"/>
                <a:cs typeface="Times New Roman" panose="02020603050405020304" pitchFamily="18" charset="0"/>
              </a:rPr>
              <a:t>,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speaking</a:t>
            </a:r>
            <a:r>
              <a:rPr lang="en-GB" sz="2000" dirty="0">
                <a:latin typeface="Times New Roman" panose="02020603050405020304" pitchFamily="18" charset="0"/>
                <a:cs typeface="Times New Roman" panose="02020603050405020304" pitchFamily="18" charset="0"/>
              </a:rPr>
              <a:t>,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moving </a:t>
            </a:r>
            <a:r>
              <a:rPr lang="en-GB" sz="2000" dirty="0">
                <a:latin typeface="Times New Roman" panose="02020603050405020304" pitchFamily="18" charset="0"/>
                <a:cs typeface="Times New Roman" panose="02020603050405020304" pitchFamily="18" charset="0"/>
              </a:rPr>
              <a:t>by crawling, </a:t>
            </a:r>
            <a:r>
              <a:rPr lang="en-GB" sz="2000" dirty="0" smtClean="0">
                <a:latin typeface="Times New Roman" panose="02020603050405020304" pitchFamily="18" charset="0"/>
                <a:cs typeface="Times New Roman" panose="02020603050405020304" pitchFamily="18" charset="0"/>
              </a:rPr>
              <a:t>jumping</a:t>
            </a:r>
            <a:r>
              <a:rPr lang="en-GB" sz="2000" dirty="0">
                <a:latin typeface="Times New Roman" panose="02020603050405020304" pitchFamily="18" charset="0"/>
                <a:cs typeface="Times New Roman" panose="02020603050405020304" pitchFamily="18" charset="0"/>
              </a:rPr>
              <a:t>, walking, and behaving.</a:t>
            </a:r>
          </a:p>
          <a:p>
            <a:pPr marL="0" indent="0" algn="ctr">
              <a:buNone/>
            </a:pPr>
            <a:endParaRPr lang="en-US" sz="2000"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stretch>
            <a:fillRect/>
          </a:stretch>
        </p:blipFill>
        <p:spPr>
          <a:xfrm>
            <a:off x="1259846" y="5348039"/>
            <a:ext cx="1740748" cy="1188590"/>
          </a:xfrm>
          <a:prstGeom prst="rect">
            <a:avLst/>
          </a:prstGeom>
        </p:spPr>
      </p:pic>
      <p:pic>
        <p:nvPicPr>
          <p:cNvPr id="8" name="Picture 7"/>
          <p:cNvPicPr>
            <a:picLocks noChangeAspect="1"/>
          </p:cNvPicPr>
          <p:nvPr/>
        </p:nvPicPr>
        <p:blipFill>
          <a:blip r:embed="rId4"/>
          <a:stretch>
            <a:fillRect/>
          </a:stretch>
        </p:blipFill>
        <p:spPr>
          <a:xfrm>
            <a:off x="8311615" y="5348039"/>
            <a:ext cx="1679723" cy="1043505"/>
          </a:xfrm>
          <a:prstGeom prst="rect">
            <a:avLst/>
          </a:prstGeom>
        </p:spPr>
      </p:pic>
      <p:pic>
        <p:nvPicPr>
          <p:cNvPr id="9" name="Picture 8"/>
          <p:cNvPicPr>
            <a:picLocks noChangeAspect="1"/>
          </p:cNvPicPr>
          <p:nvPr/>
        </p:nvPicPr>
        <p:blipFill>
          <a:blip r:embed="rId5"/>
          <a:stretch>
            <a:fillRect/>
          </a:stretch>
        </p:blipFill>
        <p:spPr>
          <a:xfrm>
            <a:off x="3540510" y="5348039"/>
            <a:ext cx="1419225" cy="1051903"/>
          </a:xfrm>
          <a:prstGeom prst="rect">
            <a:avLst/>
          </a:prstGeom>
        </p:spPr>
      </p:pic>
      <p:pic>
        <p:nvPicPr>
          <p:cNvPr id="10" name="Picture 9"/>
          <p:cNvPicPr>
            <a:picLocks noChangeAspect="1"/>
          </p:cNvPicPr>
          <p:nvPr/>
        </p:nvPicPr>
        <p:blipFill>
          <a:blip r:embed="rId6"/>
          <a:stretch>
            <a:fillRect/>
          </a:stretch>
        </p:blipFill>
        <p:spPr>
          <a:xfrm>
            <a:off x="7968106" y="3476847"/>
            <a:ext cx="2366742" cy="1002473"/>
          </a:xfrm>
          <a:prstGeom prst="rect">
            <a:avLst/>
          </a:prstGeom>
        </p:spPr>
      </p:pic>
    </p:spTree>
    <p:extLst>
      <p:ext uri="{BB962C8B-B14F-4D97-AF65-F5344CB8AC3E}">
        <p14:creationId xmlns:p14="http://schemas.microsoft.com/office/powerpoint/2010/main" val="2089493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Infants &amp; Toddlers: Activity 2</a:t>
            </a:r>
            <a:endParaRPr lang="en-US" dirty="0"/>
          </a:p>
        </p:txBody>
      </p:sp>
      <p:sp>
        <p:nvSpPr>
          <p:cNvPr id="4" name="Content Placeholder 3"/>
          <p:cNvSpPr>
            <a:spLocks noGrp="1"/>
          </p:cNvSpPr>
          <p:nvPr>
            <p:ph sz="half" idx="1"/>
          </p:nvPr>
        </p:nvSpPr>
        <p:spPr>
          <a:xfrm>
            <a:off x="0" y="1825625"/>
            <a:ext cx="4682359" cy="4351338"/>
          </a:xfrm>
        </p:spPr>
        <p:txBody>
          <a:bodyPr>
            <a:normAutofit/>
          </a:bodyPr>
          <a:lstStyle/>
          <a:p>
            <a:pPr marL="0" indent="0">
              <a:buNone/>
            </a:pPr>
            <a:r>
              <a:rPr lang="en-US" sz="2000" b="1" dirty="0" smtClean="0">
                <a:latin typeface="Times New Roman" panose="02020603050405020304" pitchFamily="18" charset="0"/>
                <a:cs typeface="Times New Roman" panose="02020603050405020304" pitchFamily="18" charset="0"/>
              </a:rPr>
              <a:t>Definition of Activity</a:t>
            </a:r>
          </a:p>
          <a:p>
            <a:pPr>
              <a:buFont typeface="Wingdings" panose="05000000000000000000" pitchFamily="2" charset="2"/>
              <a:buChar char="v"/>
            </a:pPr>
            <a:r>
              <a:rPr lang="en-GB" sz="2000" b="1" dirty="0">
                <a:latin typeface="Times New Roman" panose="02020603050405020304" pitchFamily="18" charset="0"/>
                <a:cs typeface="Times New Roman" panose="02020603050405020304" pitchFamily="18" charset="0"/>
              </a:rPr>
              <a:t>Cognitive activities and development of the bond of love. </a:t>
            </a:r>
            <a:endParaRPr lang="en-GB"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At </a:t>
            </a:r>
            <a:r>
              <a:rPr lang="en-GB" sz="2000" dirty="0">
                <a:latin typeface="Times New Roman" panose="02020603050405020304" pitchFamily="18" charset="0"/>
                <a:cs typeface="Times New Roman" panose="02020603050405020304" pitchFamily="18" charset="0"/>
              </a:rPr>
              <a:t>the age of one year, it is common to find babies learning to focus on their vision as they learn things surrounding </a:t>
            </a:r>
            <a:r>
              <a:rPr lang="en-GB" sz="2000" dirty="0" smtClean="0">
                <a:latin typeface="Times New Roman" panose="02020603050405020304" pitchFamily="18" charset="0"/>
                <a:cs typeface="Times New Roman" panose="02020603050405020304" pitchFamily="18" charset="0"/>
              </a:rPr>
              <a:t>them involves </a:t>
            </a:r>
            <a:r>
              <a:rPr lang="en-GB" sz="2000" dirty="0">
                <a:latin typeface="Times New Roman" panose="02020603050405020304" pitchFamily="18" charset="0"/>
                <a:cs typeface="Times New Roman" panose="02020603050405020304" pitchFamily="18" charset="0"/>
              </a:rPr>
              <a:t>cognitive activities</a:t>
            </a:r>
            <a:r>
              <a:rPr lang="en-GB"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 mostly brain development occur at this level </a:t>
            </a:r>
          </a:p>
          <a:p>
            <a:pPr>
              <a:buFont typeface="Wingdings" panose="05000000000000000000" pitchFamily="2" charset="2"/>
              <a:buChar char="v"/>
            </a:pPr>
            <a:r>
              <a:rPr lang="en-GB" sz="2000" dirty="0" smtClean="0">
                <a:latin typeface="Times New Roman" panose="02020603050405020304" pitchFamily="18" charset="0"/>
                <a:cs typeface="Times New Roman" panose="02020603050405020304" pitchFamily="18" charset="0"/>
              </a:rPr>
              <a:t>Memory is involved in learning process </a:t>
            </a:r>
            <a:endParaRPr lang="en-US" sz="20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5050550" y="4395099"/>
            <a:ext cx="6498021" cy="5119194"/>
          </a:xfrm>
        </p:spPr>
        <p:txBody>
          <a:bodyPr>
            <a:noAutofit/>
          </a:bodyPr>
          <a:lstStyle/>
          <a:p>
            <a:pPr marL="0" indent="0">
              <a:buNone/>
            </a:pPr>
            <a:r>
              <a:rPr lang="en-US" sz="2000" b="1" dirty="0" smtClean="0">
                <a:latin typeface="Times New Roman" panose="02020603050405020304" pitchFamily="18" charset="0"/>
                <a:cs typeface="Times New Roman" panose="02020603050405020304" pitchFamily="18" charset="0"/>
              </a:rPr>
              <a:t>Explanation of How the Activity Relates </a:t>
            </a:r>
            <a:r>
              <a:rPr lang="en-US" sz="2000" b="1" dirty="0" smtClean="0">
                <a:latin typeface="Times New Roman" panose="02020603050405020304" pitchFamily="18" charset="0"/>
                <a:cs typeface="Times New Roman" panose="02020603050405020304" pitchFamily="18" charset="0"/>
              </a:rPr>
              <a:t>to </a:t>
            </a:r>
            <a:r>
              <a:rPr lang="en-US" sz="2000" b="1" dirty="0" smtClean="0">
                <a:latin typeface="Times New Roman" panose="02020603050405020304" pitchFamily="18" charset="0"/>
                <a:cs typeface="Times New Roman" panose="02020603050405020304" pitchFamily="18" charset="0"/>
              </a:rPr>
              <a:t>Course </a:t>
            </a:r>
            <a:r>
              <a:rPr lang="en-US" sz="2000" b="1" dirty="0" smtClean="0">
                <a:latin typeface="Times New Roman" panose="02020603050405020304" pitchFamily="18" charset="0"/>
                <a:cs typeface="Times New Roman" panose="02020603050405020304" pitchFamily="18" charset="0"/>
              </a:rPr>
              <a:t>Material</a:t>
            </a:r>
          </a:p>
          <a:p>
            <a:r>
              <a:rPr lang="en-GB" sz="2000" dirty="0">
                <a:latin typeface="Times New Roman" panose="02020603050405020304" pitchFamily="18" charset="0"/>
                <a:cs typeface="Times New Roman" panose="02020603050405020304" pitchFamily="18" charset="0"/>
              </a:rPr>
              <a:t>This activity is related to Child Psychology because it requires cognitive development where the child's brain continues to </a:t>
            </a:r>
            <a:r>
              <a:rPr lang="en-GB" sz="2000" dirty="0" smtClean="0">
                <a:latin typeface="Times New Roman" panose="02020603050405020304" pitchFamily="18" charset="0"/>
                <a:cs typeface="Times New Roman" panose="02020603050405020304" pitchFamily="18" charset="0"/>
              </a:rPr>
              <a:t>develop</a:t>
            </a:r>
          </a:p>
          <a:p>
            <a:r>
              <a:rPr lang="en-GB" sz="2000" dirty="0">
                <a:latin typeface="Times New Roman" panose="02020603050405020304" pitchFamily="18" charset="0"/>
                <a:cs typeface="Times New Roman" panose="02020603050405020304" pitchFamily="18" charset="0"/>
              </a:rPr>
              <a:t>The child experiences a learning process, thinking, and reasoning.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They </a:t>
            </a:r>
            <a:r>
              <a:rPr lang="en-GB" sz="2000" dirty="0">
                <a:latin typeface="Times New Roman" panose="02020603050405020304" pitchFamily="18" charset="0"/>
                <a:cs typeface="Times New Roman" panose="02020603050405020304" pitchFamily="18" charset="0"/>
              </a:rPr>
              <a:t>also learn the language as are engaged in listening and mastering names of people. </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Sensibly</a:t>
            </a:r>
            <a:r>
              <a:rPr lang="en-GB" sz="2000" dirty="0">
                <a:latin typeface="Times New Roman" panose="02020603050405020304" pitchFamily="18" charset="0"/>
                <a:cs typeface="Times New Roman" panose="02020603050405020304" pitchFamily="18" charset="0"/>
              </a:rPr>
              <a:t>, they love and trust their parents; they hold, cuddle, and play with them and tend to cry while they are left alone. </a:t>
            </a:r>
            <a:endParaRPr lang="en-GB" sz="2000"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7675836" y="5243513"/>
            <a:ext cx="1790700" cy="1420702"/>
          </a:xfrm>
          <a:prstGeom prst="rect">
            <a:avLst/>
          </a:prstGeom>
        </p:spPr>
      </p:pic>
      <p:pic>
        <p:nvPicPr>
          <p:cNvPr id="7" name="Picture 6"/>
          <p:cNvPicPr>
            <a:picLocks noChangeAspect="1"/>
          </p:cNvPicPr>
          <p:nvPr/>
        </p:nvPicPr>
        <p:blipFill>
          <a:blip r:embed="rId4"/>
          <a:stretch>
            <a:fillRect/>
          </a:stretch>
        </p:blipFill>
        <p:spPr>
          <a:xfrm>
            <a:off x="6121701" y="5243513"/>
            <a:ext cx="1543050" cy="1495295"/>
          </a:xfrm>
          <a:prstGeom prst="rect">
            <a:avLst/>
          </a:prstGeom>
        </p:spPr>
      </p:pic>
      <p:pic>
        <p:nvPicPr>
          <p:cNvPr id="8" name="Picture 7"/>
          <p:cNvPicPr>
            <a:picLocks noChangeAspect="1"/>
          </p:cNvPicPr>
          <p:nvPr/>
        </p:nvPicPr>
        <p:blipFill>
          <a:blip r:embed="rId5"/>
          <a:stretch>
            <a:fillRect/>
          </a:stretch>
        </p:blipFill>
        <p:spPr>
          <a:xfrm>
            <a:off x="9639300" y="5359325"/>
            <a:ext cx="1714500" cy="1189078"/>
          </a:xfrm>
          <a:prstGeom prst="rect">
            <a:avLst/>
          </a:prstGeom>
        </p:spPr>
      </p:pic>
    </p:spTree>
    <p:extLst>
      <p:ext uri="{BB962C8B-B14F-4D97-AF65-F5344CB8AC3E}">
        <p14:creationId xmlns:p14="http://schemas.microsoft.com/office/powerpoint/2010/main" val="2135390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Early Childhood/Preschool: Activity 1</a:t>
            </a:r>
            <a:endParaRPr lang="en-US" dirty="0"/>
          </a:p>
        </p:txBody>
      </p:sp>
      <p:sp>
        <p:nvSpPr>
          <p:cNvPr id="4" name="Content Placeholder 3"/>
          <p:cNvSpPr>
            <a:spLocks noGrp="1"/>
          </p:cNvSpPr>
          <p:nvPr>
            <p:ph sz="half" idx="1"/>
          </p:nvPr>
        </p:nvSpPr>
        <p:spPr/>
        <p:txBody>
          <a:bodyPr>
            <a:normAutofit fontScale="85000" lnSpcReduction="20000"/>
          </a:bodyPr>
          <a:lstStyle/>
          <a:p>
            <a:pPr marL="0" indent="0" algn="ctr">
              <a:buNone/>
            </a:pPr>
            <a:r>
              <a:rPr lang="en-US" sz="2000" b="1" dirty="0" smtClean="0">
                <a:latin typeface="Times New Roman" panose="02020603050405020304" pitchFamily="18" charset="0"/>
                <a:cs typeface="Times New Roman" panose="02020603050405020304" pitchFamily="18" charset="0"/>
              </a:rPr>
              <a:t>Definition of </a:t>
            </a:r>
            <a:r>
              <a:rPr lang="en-US" sz="2000" b="1" dirty="0" smtClean="0">
                <a:latin typeface="Times New Roman" panose="02020603050405020304" pitchFamily="18" charset="0"/>
                <a:cs typeface="Times New Roman" panose="02020603050405020304" pitchFamily="18" charset="0"/>
              </a:rPr>
              <a:t>Activity</a:t>
            </a:r>
          </a:p>
          <a:p>
            <a:pPr marL="0" indent="0">
              <a:buNone/>
            </a:pPr>
            <a:r>
              <a:rPr lang="en-CA" sz="2000" b="1" dirty="0" smtClean="0">
                <a:latin typeface="Times New Roman" panose="02020603050405020304" pitchFamily="18" charset="0"/>
                <a:cs typeface="Times New Roman" panose="02020603050405020304" pitchFamily="18" charset="0"/>
              </a:rPr>
              <a:t>Interaction </a:t>
            </a:r>
            <a:r>
              <a:rPr lang="en-CA" sz="2000" b="1" dirty="0">
                <a:latin typeface="Times New Roman" panose="02020603050405020304" pitchFamily="18" charset="0"/>
                <a:cs typeface="Times New Roman" panose="02020603050405020304" pitchFamily="18" charset="0"/>
              </a:rPr>
              <a:t>with </a:t>
            </a:r>
            <a:r>
              <a:rPr lang="en-CA" sz="2000" b="1" dirty="0" smtClean="0">
                <a:latin typeface="Times New Roman" panose="02020603050405020304" pitchFamily="18" charset="0"/>
                <a:cs typeface="Times New Roman" panose="02020603050405020304" pitchFamily="18" charset="0"/>
              </a:rPr>
              <a:t>family:</a:t>
            </a:r>
            <a:r>
              <a:rPr lang="en-CA" sz="2000" dirty="0"/>
              <a:t> </a:t>
            </a:r>
            <a:endParaRPr lang="en-CA" sz="2000" dirty="0" smtClean="0"/>
          </a:p>
          <a:p>
            <a:pPr>
              <a:buFont typeface="Wingdings" panose="05000000000000000000" pitchFamily="2" charset="2"/>
              <a:buChar char="Ø"/>
            </a:pPr>
            <a:r>
              <a:rPr lang="en-CA" sz="2000" dirty="0" smtClean="0"/>
              <a:t>At </a:t>
            </a:r>
            <a:r>
              <a:rPr lang="en-CA" sz="2000" dirty="0"/>
              <a:t>the age of 5 years, children are considered as pre-scholar and begin to open up and become more </a:t>
            </a:r>
            <a:r>
              <a:rPr lang="en-CA" sz="2000" dirty="0" smtClean="0"/>
              <a:t>independent. </a:t>
            </a:r>
          </a:p>
          <a:p>
            <a:pPr>
              <a:buFont typeface="Wingdings" panose="05000000000000000000" pitchFamily="2" charset="2"/>
              <a:buChar char="Ø"/>
            </a:pPr>
            <a:r>
              <a:rPr lang="en-CA" sz="2000" dirty="0">
                <a:latin typeface="Times New Roman" panose="02020603050405020304" pitchFamily="18" charset="0"/>
                <a:cs typeface="Times New Roman" panose="02020603050405020304" pitchFamily="18" charset="0"/>
              </a:rPr>
              <a:t>They have a desire to explore and know anything surrounding them.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CA" sz="2000" dirty="0" smtClean="0">
                <a:latin typeface="Times New Roman" panose="02020603050405020304" pitchFamily="18" charset="0"/>
                <a:cs typeface="Times New Roman" panose="02020603050405020304" pitchFamily="18" charset="0"/>
              </a:rPr>
              <a:t>Their </a:t>
            </a:r>
            <a:r>
              <a:rPr lang="en-CA" sz="2000" dirty="0">
                <a:latin typeface="Times New Roman" panose="02020603050405020304" pitchFamily="18" charset="0"/>
                <a:cs typeface="Times New Roman" panose="02020603050405020304" pitchFamily="18" charset="0"/>
              </a:rPr>
              <a:t>personalities are shaped through interaction as well as the way of thinking.</a:t>
            </a:r>
            <a:endParaRPr lang="en-GB" sz="2000" dirty="0">
              <a:latin typeface="Times New Roman" panose="02020603050405020304" pitchFamily="18" charset="0"/>
              <a:cs typeface="Times New Roman" panose="02020603050405020304" pitchFamily="18" charset="0"/>
            </a:endParaRPr>
          </a:p>
          <a:p>
            <a:pPr marL="0" indent="0">
              <a:buNone/>
            </a:pPr>
            <a:r>
              <a:rPr lang="en-US" sz="2000" b="1"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p:txBody>
          <a:bodyPr>
            <a:normAutofit fontScale="85000" lnSpcReduction="20000"/>
          </a:bodyPr>
          <a:lstStyle/>
          <a:p>
            <a:pPr marL="0" indent="0">
              <a:buNone/>
            </a:pPr>
            <a:r>
              <a:rPr lang="en-US" b="1" dirty="0" smtClean="0">
                <a:latin typeface="Times New Roman" panose="02020603050405020304" pitchFamily="18" charset="0"/>
                <a:cs typeface="Times New Roman" panose="02020603050405020304" pitchFamily="18" charset="0"/>
              </a:rPr>
              <a:t>Explanation of How the Activity Relates to Course </a:t>
            </a:r>
            <a:r>
              <a:rPr lang="en-US" b="1" dirty="0" smtClean="0">
                <a:latin typeface="Times New Roman" panose="02020603050405020304" pitchFamily="18" charset="0"/>
                <a:cs typeface="Times New Roman" panose="02020603050405020304" pitchFamily="18" charset="0"/>
              </a:rPr>
              <a:t>Material</a:t>
            </a:r>
          </a:p>
          <a:p>
            <a:pPr marL="0" indent="0">
              <a:buNone/>
            </a:pPr>
            <a:endParaRPr lang="en-US" b="1" dirty="0">
              <a:latin typeface="Times New Roman" panose="02020603050405020304" pitchFamily="18" charset="0"/>
              <a:cs typeface="Times New Roman" panose="02020603050405020304" pitchFamily="18" charset="0"/>
            </a:endParaRPr>
          </a:p>
          <a:p>
            <a:r>
              <a:rPr lang="en-CA" sz="2400" dirty="0">
                <a:latin typeface="Times New Roman" panose="02020603050405020304" pitchFamily="18" charset="0"/>
                <a:cs typeface="Times New Roman" panose="02020603050405020304" pitchFamily="18" charset="0"/>
              </a:rPr>
              <a:t>This activity is related to child psychology because it borrows ideas of Piaget's four stages of development, precisely the preoperational stage, where children </a:t>
            </a:r>
            <a:r>
              <a:rPr lang="en-CA" sz="2400" dirty="0" smtClean="0">
                <a:latin typeface="Times New Roman" panose="02020603050405020304" pitchFamily="18" charset="0"/>
                <a:cs typeface="Times New Roman" panose="02020603050405020304" pitchFamily="18" charset="0"/>
              </a:rPr>
              <a:t>develop:</a:t>
            </a:r>
          </a:p>
          <a:p>
            <a:pPr>
              <a:buFont typeface="Wingdings" panose="05000000000000000000" pitchFamily="2" charset="2"/>
              <a:buChar char="q"/>
            </a:pPr>
            <a:r>
              <a:rPr lang="en-CA" sz="2400" dirty="0" smtClean="0">
                <a:latin typeface="Times New Roman" panose="02020603050405020304" pitchFamily="18" charset="0"/>
                <a:cs typeface="Times New Roman" panose="02020603050405020304" pitchFamily="18" charset="0"/>
              </a:rPr>
              <a:t> </a:t>
            </a:r>
            <a:r>
              <a:rPr lang="en-CA" sz="2400" dirty="0">
                <a:latin typeface="Times New Roman" panose="02020603050405020304" pitchFamily="18" charset="0"/>
                <a:cs typeface="Times New Roman" panose="02020603050405020304" pitchFamily="18" charset="0"/>
              </a:rPr>
              <a:t>language, </a:t>
            </a:r>
            <a:endParaRPr lang="en-CA"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CA" sz="2400" dirty="0" smtClean="0">
                <a:latin typeface="Times New Roman" panose="02020603050405020304" pitchFamily="18" charset="0"/>
                <a:cs typeface="Times New Roman" panose="02020603050405020304" pitchFamily="18" charset="0"/>
              </a:rPr>
              <a:t>memory</a:t>
            </a:r>
            <a:r>
              <a:rPr lang="en-CA" sz="2400" dirty="0">
                <a:latin typeface="Times New Roman" panose="02020603050405020304" pitchFamily="18" charset="0"/>
                <a:cs typeface="Times New Roman" panose="02020603050405020304" pitchFamily="18" charset="0"/>
              </a:rPr>
              <a:t>, and </a:t>
            </a:r>
            <a:endParaRPr lang="en-CA"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CA" sz="2400" dirty="0" smtClean="0">
                <a:latin typeface="Times New Roman" panose="02020603050405020304" pitchFamily="18" charset="0"/>
                <a:cs typeface="Times New Roman" panose="02020603050405020304" pitchFamily="18" charset="0"/>
              </a:rPr>
              <a:t>imagination.</a:t>
            </a:r>
          </a:p>
          <a:p>
            <a:r>
              <a:rPr lang="en-CA" sz="2400" dirty="0" smtClean="0">
                <a:latin typeface="Times New Roman" panose="02020603050405020304" pitchFamily="18" charset="0"/>
                <a:cs typeface="Times New Roman" panose="02020603050405020304" pitchFamily="18" charset="0"/>
              </a:rPr>
              <a:t>Might </a:t>
            </a:r>
            <a:r>
              <a:rPr lang="en-CA" sz="2400" dirty="0">
                <a:latin typeface="Times New Roman" panose="02020603050405020304" pitchFamily="18" charset="0"/>
                <a:cs typeface="Times New Roman" panose="02020603050405020304" pitchFamily="18" charset="0"/>
              </a:rPr>
              <a:t>focus on adults and their peers outside the family. </a:t>
            </a:r>
            <a:endParaRPr lang="en-US"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956148" y="4517571"/>
            <a:ext cx="1990725" cy="1219200"/>
          </a:xfrm>
          <a:prstGeom prst="rect">
            <a:avLst/>
          </a:prstGeom>
        </p:spPr>
      </p:pic>
      <p:pic>
        <p:nvPicPr>
          <p:cNvPr id="6" name="Picture 5"/>
          <p:cNvPicPr>
            <a:picLocks noChangeAspect="1"/>
          </p:cNvPicPr>
          <p:nvPr/>
        </p:nvPicPr>
        <p:blipFill>
          <a:blip r:embed="rId4"/>
          <a:stretch>
            <a:fillRect/>
          </a:stretch>
        </p:blipFill>
        <p:spPr>
          <a:xfrm>
            <a:off x="3540361" y="4517571"/>
            <a:ext cx="1885950" cy="1304925"/>
          </a:xfrm>
          <a:prstGeom prst="rect">
            <a:avLst/>
          </a:prstGeom>
        </p:spPr>
      </p:pic>
    </p:spTree>
    <p:extLst>
      <p:ext uri="{BB962C8B-B14F-4D97-AF65-F5344CB8AC3E}">
        <p14:creationId xmlns:p14="http://schemas.microsoft.com/office/powerpoint/2010/main" val="330387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Early childhood/Preschool: Activity 2</a:t>
            </a:r>
            <a:endParaRPr lang="en-US" dirty="0"/>
          </a:p>
        </p:txBody>
      </p:sp>
      <p:sp>
        <p:nvSpPr>
          <p:cNvPr id="4" name="Content Placeholder 3"/>
          <p:cNvSpPr>
            <a:spLocks noGrp="1"/>
          </p:cNvSpPr>
          <p:nvPr>
            <p:ph sz="half" idx="1"/>
          </p:nvPr>
        </p:nvSpPr>
        <p:spPr>
          <a:xfrm>
            <a:off x="838200" y="1825625"/>
            <a:ext cx="3140034" cy="4351338"/>
          </a:xfrm>
        </p:spPr>
        <p:txBody>
          <a:bodyPr>
            <a:normAutofit/>
          </a:bodyPr>
          <a:lstStyle/>
          <a:p>
            <a:pPr marL="0" indent="0" algn="ctr">
              <a:buNone/>
            </a:pPr>
            <a:r>
              <a:rPr lang="en-US" b="1" dirty="0" smtClean="0"/>
              <a:t>Definition of </a:t>
            </a:r>
            <a:r>
              <a:rPr lang="en-US" b="1" dirty="0" smtClean="0"/>
              <a:t>Activity</a:t>
            </a:r>
          </a:p>
          <a:p>
            <a:pPr>
              <a:buFont typeface="Wingdings" panose="05000000000000000000" pitchFamily="2" charset="2"/>
              <a:buChar char="q"/>
            </a:pPr>
            <a:r>
              <a:rPr lang="en-CA" b="1" dirty="0"/>
              <a:t>Involvement in physical activities.</a:t>
            </a:r>
            <a:r>
              <a:rPr lang="en-CA" dirty="0"/>
              <a:t> </a:t>
            </a:r>
            <a:endParaRPr lang="en-CA" dirty="0" smtClean="0"/>
          </a:p>
          <a:p>
            <a:pPr>
              <a:buFont typeface="Wingdings" panose="05000000000000000000" pitchFamily="2" charset="2"/>
              <a:buChar char="v"/>
            </a:pPr>
            <a:r>
              <a:rPr lang="en-CA" sz="2000" dirty="0" smtClean="0">
                <a:latin typeface="Times New Roman" panose="02020603050405020304" pitchFamily="18" charset="0"/>
                <a:cs typeface="Times New Roman" panose="02020603050405020304" pitchFamily="18" charset="0"/>
              </a:rPr>
              <a:t>Children </a:t>
            </a:r>
            <a:r>
              <a:rPr lang="en-CA" sz="2000" dirty="0">
                <a:latin typeface="Times New Roman" panose="02020603050405020304" pitchFamily="18" charset="0"/>
                <a:cs typeface="Times New Roman" panose="02020603050405020304" pitchFamily="18" charset="0"/>
              </a:rPr>
              <a:t>at this age have entered early childhood and are engaged in physical activities like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CA" sz="2000" dirty="0" smtClean="0">
                <a:latin typeface="Times New Roman" panose="02020603050405020304" pitchFamily="18" charset="0"/>
                <a:cs typeface="Times New Roman" panose="02020603050405020304" pitchFamily="18" charset="0"/>
              </a:rPr>
              <a:t>riding </a:t>
            </a:r>
            <a:r>
              <a:rPr lang="en-CA" sz="2000" dirty="0">
                <a:latin typeface="Times New Roman" panose="02020603050405020304" pitchFamily="18" charset="0"/>
                <a:cs typeface="Times New Roman" panose="02020603050405020304" pitchFamily="18" charset="0"/>
              </a:rPr>
              <a:t>a tricycle,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CA" sz="2000" dirty="0" smtClean="0">
                <a:latin typeface="Times New Roman" panose="02020603050405020304" pitchFamily="18" charset="0"/>
                <a:cs typeface="Times New Roman" panose="02020603050405020304" pitchFamily="18" charset="0"/>
              </a:rPr>
              <a:t>singing</a:t>
            </a:r>
            <a:r>
              <a:rPr lang="en-CA" sz="2000" dirty="0">
                <a:latin typeface="Times New Roman" panose="02020603050405020304" pitchFamily="18" charset="0"/>
                <a:cs typeface="Times New Roman" panose="02020603050405020304" pitchFamily="18" charset="0"/>
              </a:rPr>
              <a:t>, and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CA" sz="2000" dirty="0" smtClean="0">
                <a:latin typeface="Times New Roman" panose="02020603050405020304" pitchFamily="18" charset="0"/>
                <a:cs typeface="Times New Roman" panose="02020603050405020304" pitchFamily="18" charset="0"/>
              </a:rPr>
              <a:t>playing </a:t>
            </a:r>
            <a:r>
              <a:rPr lang="en-CA" sz="2000" dirty="0">
                <a:latin typeface="Times New Roman" panose="02020603050405020304" pitchFamily="18" charset="0"/>
                <a:cs typeface="Times New Roman" panose="02020603050405020304" pitchFamily="18" charset="0"/>
              </a:rPr>
              <a:t>with others. </a:t>
            </a:r>
            <a:endParaRPr lang="en-CA" sz="2000" dirty="0" smtClean="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393870" y="1825625"/>
            <a:ext cx="6959930" cy="4943310"/>
          </a:xfrm>
        </p:spPr>
        <p:txBody>
          <a:bodyPr>
            <a:normAutofit/>
          </a:bodyPr>
          <a:lstStyle/>
          <a:p>
            <a:pPr marL="0" indent="0">
              <a:buNone/>
            </a:pPr>
            <a:r>
              <a:rPr lang="en-US" b="1" dirty="0" smtClean="0"/>
              <a:t>Explanation of How the Activity </a:t>
            </a:r>
            <a:r>
              <a:rPr lang="en-US" b="1" dirty="0" smtClean="0"/>
              <a:t>Relates </a:t>
            </a:r>
            <a:r>
              <a:rPr lang="en-US" b="1" dirty="0" smtClean="0"/>
              <a:t>to Course </a:t>
            </a:r>
            <a:r>
              <a:rPr lang="en-US" b="1" dirty="0" smtClean="0"/>
              <a:t>Material</a:t>
            </a:r>
          </a:p>
          <a:p>
            <a:pPr>
              <a:buFont typeface="Wingdings" panose="05000000000000000000" pitchFamily="2" charset="2"/>
              <a:buChar char="q"/>
            </a:pPr>
            <a:r>
              <a:rPr lang="en-CA" sz="2000" dirty="0" smtClean="0">
                <a:latin typeface="Times New Roman" panose="02020603050405020304" pitchFamily="18" charset="0"/>
                <a:cs typeface="Times New Roman" panose="02020603050405020304" pitchFamily="18" charset="0"/>
              </a:rPr>
              <a:t>This </a:t>
            </a:r>
            <a:r>
              <a:rPr lang="en-CA" sz="2000" dirty="0">
                <a:latin typeface="Times New Roman" panose="02020603050405020304" pitchFamily="18" charset="0"/>
                <a:cs typeface="Times New Roman" panose="02020603050405020304" pitchFamily="18" charset="0"/>
              </a:rPr>
              <a:t>level of child development is related to Piaget's four stages of development as it is based on children being independent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CA" sz="2000" dirty="0" smtClean="0">
                <a:latin typeface="Times New Roman" panose="02020603050405020304" pitchFamily="18" charset="0"/>
                <a:cs typeface="Times New Roman" panose="02020603050405020304" pitchFamily="18" charset="0"/>
              </a:rPr>
              <a:t>Child learn </a:t>
            </a:r>
            <a:r>
              <a:rPr lang="en-CA" sz="2000" dirty="0">
                <a:latin typeface="Times New Roman" panose="02020603050405020304" pitchFamily="18" charset="0"/>
                <a:cs typeface="Times New Roman" panose="02020603050405020304" pitchFamily="18" charset="0"/>
              </a:rPr>
              <a:t>things with minimal influence from </a:t>
            </a:r>
            <a:r>
              <a:rPr lang="en-CA" sz="2000" dirty="0" smtClean="0">
                <a:latin typeface="Times New Roman" panose="02020603050405020304" pitchFamily="18" charset="0"/>
                <a:cs typeface="Times New Roman" panose="02020603050405020304" pitchFamily="18" charset="0"/>
              </a:rPr>
              <a:t>others</a:t>
            </a:r>
          </a:p>
          <a:p>
            <a:pPr>
              <a:buFont typeface="Wingdings" panose="05000000000000000000" pitchFamily="2" charset="2"/>
              <a:buChar char="q"/>
            </a:pPr>
            <a:r>
              <a:rPr lang="en-CA" sz="2000" dirty="0">
                <a:latin typeface="Times New Roman" panose="02020603050405020304" pitchFamily="18" charset="0"/>
                <a:cs typeface="Times New Roman" panose="02020603050405020304" pitchFamily="18" charset="0"/>
              </a:rPr>
              <a:t>According to the CDC(2020), most events are that toddlers can sort objects based on color and shape and imitate adults' and playmates' actions</a:t>
            </a:r>
            <a:r>
              <a:rPr lang="en-CA" sz="2000" dirty="0"/>
              <a:t>. </a:t>
            </a:r>
            <a:endParaRPr lang="en-US" sz="2000" b="1" dirty="0"/>
          </a:p>
          <a:p>
            <a:pPr marL="0" indent="0">
              <a:buNone/>
            </a:pPr>
            <a:endParaRPr lang="en-US" sz="2000" b="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6495803" y="4866347"/>
            <a:ext cx="1698171" cy="1647130"/>
          </a:xfrm>
          <a:prstGeom prst="rect">
            <a:avLst/>
          </a:prstGeom>
        </p:spPr>
      </p:pic>
      <p:pic>
        <p:nvPicPr>
          <p:cNvPr id="3" name="Picture 2"/>
          <p:cNvPicPr>
            <a:picLocks noChangeAspect="1"/>
          </p:cNvPicPr>
          <p:nvPr/>
        </p:nvPicPr>
        <p:blipFill>
          <a:blip r:embed="rId3"/>
          <a:stretch>
            <a:fillRect/>
          </a:stretch>
        </p:blipFill>
        <p:spPr>
          <a:xfrm>
            <a:off x="4804923" y="4866347"/>
            <a:ext cx="1590675" cy="1495425"/>
          </a:xfrm>
          <a:prstGeom prst="rect">
            <a:avLst/>
          </a:prstGeom>
        </p:spPr>
      </p:pic>
      <p:pic>
        <p:nvPicPr>
          <p:cNvPr id="7" name="Picture 6"/>
          <p:cNvPicPr>
            <a:picLocks noChangeAspect="1"/>
          </p:cNvPicPr>
          <p:nvPr/>
        </p:nvPicPr>
        <p:blipFill>
          <a:blip r:embed="rId4"/>
          <a:stretch>
            <a:fillRect/>
          </a:stretch>
        </p:blipFill>
        <p:spPr>
          <a:xfrm>
            <a:off x="8348353" y="5032687"/>
            <a:ext cx="1686296" cy="1384959"/>
          </a:xfrm>
          <a:prstGeom prst="rect">
            <a:avLst/>
          </a:prstGeom>
        </p:spPr>
      </p:pic>
      <p:pic>
        <p:nvPicPr>
          <p:cNvPr id="8" name="Picture 7"/>
          <p:cNvPicPr>
            <a:picLocks noChangeAspect="1"/>
          </p:cNvPicPr>
          <p:nvPr/>
        </p:nvPicPr>
        <p:blipFill>
          <a:blip r:embed="rId5"/>
          <a:stretch>
            <a:fillRect/>
          </a:stretch>
        </p:blipFill>
        <p:spPr>
          <a:xfrm>
            <a:off x="10034649" y="5047322"/>
            <a:ext cx="1828593" cy="1314450"/>
          </a:xfrm>
          <a:prstGeom prst="rect">
            <a:avLst/>
          </a:prstGeom>
        </p:spPr>
      </p:pic>
    </p:spTree>
    <p:extLst>
      <p:ext uri="{BB962C8B-B14F-4D97-AF65-F5344CB8AC3E}">
        <p14:creationId xmlns:p14="http://schemas.microsoft.com/office/powerpoint/2010/main" val="3834256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latin typeface="Times New Roman" panose="02020603050405020304" pitchFamily="18" charset="0"/>
                <a:cs typeface="Times New Roman" panose="02020603050405020304" pitchFamily="18" charset="0"/>
              </a:rPr>
              <a:t>Middle Childhood/Elementary School:</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Activity 1</a:t>
            </a: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p:txBody>
          <a:bodyPr>
            <a:normAutofit fontScale="92500" lnSpcReduction="20000"/>
          </a:bodyPr>
          <a:lstStyle/>
          <a:p>
            <a:pPr marL="0" indent="0" algn="ctr">
              <a:buNone/>
            </a:pPr>
            <a:r>
              <a:rPr lang="en-US" b="1" dirty="0" smtClean="0"/>
              <a:t>Definition of </a:t>
            </a:r>
            <a:r>
              <a:rPr lang="en-US" b="1" dirty="0" smtClean="0"/>
              <a:t>Activity</a:t>
            </a:r>
          </a:p>
          <a:p>
            <a:pPr marL="0" indent="0">
              <a:buNone/>
            </a:pPr>
            <a:r>
              <a:rPr lang="en-CA" b="1" dirty="0"/>
              <a:t>Manipulation</a:t>
            </a:r>
            <a:r>
              <a:rPr lang="en-CA" dirty="0"/>
              <a:t> </a:t>
            </a:r>
            <a:r>
              <a:rPr lang="en-CA" b="1" dirty="0"/>
              <a:t>of</a:t>
            </a:r>
            <a:r>
              <a:rPr lang="en-CA" dirty="0"/>
              <a:t> </a:t>
            </a:r>
            <a:r>
              <a:rPr lang="en-CA" b="1" dirty="0" smtClean="0"/>
              <a:t>symbols</a:t>
            </a:r>
            <a:r>
              <a:rPr lang="en-CA" dirty="0"/>
              <a:t>. </a:t>
            </a:r>
            <a:endParaRPr lang="en-CA" dirty="0" smtClean="0"/>
          </a:p>
          <a:p>
            <a:pPr>
              <a:buFont typeface="Wingdings" panose="05000000000000000000" pitchFamily="2" charset="2"/>
              <a:buChar char="q"/>
            </a:pPr>
            <a:r>
              <a:rPr lang="en-CA" sz="2000" dirty="0" smtClean="0">
                <a:latin typeface="Times New Roman" panose="02020603050405020304" pitchFamily="18" charset="0"/>
                <a:cs typeface="Times New Roman" panose="02020603050405020304" pitchFamily="18" charset="0"/>
              </a:rPr>
              <a:t>Children </a:t>
            </a:r>
            <a:r>
              <a:rPr lang="en-CA" sz="2000" dirty="0">
                <a:latin typeface="Times New Roman" panose="02020603050405020304" pitchFamily="18" charset="0"/>
                <a:cs typeface="Times New Roman" panose="02020603050405020304" pitchFamily="18" charset="0"/>
              </a:rPr>
              <a:t>represent the world's event and ideas logically and more flexible way guided by rules of thinking from the adult.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CA" sz="2000" dirty="0" smtClean="0">
                <a:latin typeface="Times New Roman" panose="02020603050405020304" pitchFamily="18" charset="0"/>
                <a:cs typeface="Times New Roman" panose="02020603050405020304" pitchFamily="18" charset="0"/>
              </a:rPr>
              <a:t>Some </a:t>
            </a:r>
            <a:r>
              <a:rPr lang="en-CA" sz="2000" dirty="0">
                <a:latin typeface="Times New Roman" panose="02020603050405020304" pitchFamily="18" charset="0"/>
                <a:cs typeface="Times New Roman" panose="02020603050405020304" pitchFamily="18" charset="0"/>
              </a:rPr>
              <a:t>children operate unconsciously but can systemically solve problems. </a:t>
            </a:r>
            <a:endParaRPr lang="en-CA"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CA" sz="2000" dirty="0" smtClean="0">
                <a:latin typeface="Times New Roman" panose="02020603050405020304" pitchFamily="18" charset="0"/>
                <a:cs typeface="Times New Roman" panose="02020603050405020304" pitchFamily="18" charset="0"/>
              </a:rPr>
              <a:t>Some </a:t>
            </a:r>
            <a:r>
              <a:rPr lang="en-CA" sz="2000" dirty="0">
                <a:latin typeface="Times New Roman" panose="02020603050405020304" pitchFamily="18" charset="0"/>
                <a:cs typeface="Times New Roman" panose="02020603050405020304" pitchFamily="18" charset="0"/>
              </a:rPr>
              <a:t>children follow the rules unwittingly because they are in the concrete operational stage </a:t>
            </a:r>
            <a:endParaRPr lang="en-US" sz="20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p:txBody>
          <a:bodyPr>
            <a:normAutofit fontScale="92500" lnSpcReduction="20000"/>
          </a:bodyPr>
          <a:lstStyle/>
          <a:p>
            <a:pPr marL="0" indent="0" algn="ctr">
              <a:buNone/>
            </a:pPr>
            <a:r>
              <a:rPr lang="en-US" b="1" dirty="0" smtClean="0"/>
              <a:t>Explanation of How the Activity Relates to Course </a:t>
            </a:r>
            <a:r>
              <a:rPr lang="en-US" b="1" dirty="0" smtClean="0"/>
              <a:t>Material</a:t>
            </a:r>
          </a:p>
          <a:p>
            <a:pPr>
              <a:buFont typeface="Wingdings" panose="05000000000000000000" pitchFamily="2" charset="2"/>
              <a:buChar char="v"/>
            </a:pPr>
            <a:r>
              <a:rPr lang="en-CA" dirty="0"/>
              <a:t>. This activity relates to the course material in that it brings a couple of changes in the life of a child as they can dress themselves and play using their hands. </a:t>
            </a:r>
            <a:endParaRPr lang="en-CA" dirty="0" smtClean="0"/>
          </a:p>
          <a:p>
            <a:pPr>
              <a:buFont typeface="Wingdings" panose="05000000000000000000" pitchFamily="2" charset="2"/>
              <a:buChar char="v"/>
            </a:pPr>
            <a:r>
              <a:rPr lang="en-CA" dirty="0" smtClean="0"/>
              <a:t>They </a:t>
            </a:r>
            <a:r>
              <a:rPr lang="en-CA" dirty="0"/>
              <a:t>enjoy independence from family. </a:t>
            </a:r>
            <a:endParaRPr lang="en-CA" dirty="0" smtClean="0"/>
          </a:p>
          <a:p>
            <a:pPr>
              <a:buFont typeface="Wingdings" panose="05000000000000000000" pitchFamily="2" charset="2"/>
              <a:buChar char="v"/>
            </a:pPr>
            <a:r>
              <a:rPr lang="en-CA" dirty="0" smtClean="0"/>
              <a:t>Physical </a:t>
            </a:r>
            <a:r>
              <a:rPr lang="en-CA" dirty="0"/>
              <a:t>and mental skills develops. More confidence is gained by toddlers in different areas like school, sports and friendship. </a:t>
            </a:r>
            <a:endParaRPr lang="en-CA" dirty="0" smtClean="0"/>
          </a:p>
          <a:p>
            <a:pPr>
              <a:buFont typeface="Wingdings" panose="05000000000000000000" pitchFamily="2" charset="2"/>
              <a:buChar char="v"/>
            </a:pPr>
            <a:r>
              <a:rPr lang="en-CA" dirty="0" smtClean="0"/>
              <a:t>All </a:t>
            </a:r>
            <a:r>
              <a:rPr lang="en-CA" dirty="0"/>
              <a:t>these comprises of child psychology and cognitive development in children.</a:t>
            </a:r>
            <a:endParaRPr lang="en-GB" dirty="0"/>
          </a:p>
          <a:p>
            <a:pPr marL="0" indent="0">
              <a:buNone/>
            </a:pPr>
            <a:endParaRPr lang="en-US" b="1" dirty="0"/>
          </a:p>
        </p:txBody>
      </p:sp>
    </p:spTree>
    <p:extLst>
      <p:ext uri="{BB962C8B-B14F-4D97-AF65-F5344CB8AC3E}">
        <p14:creationId xmlns:p14="http://schemas.microsoft.com/office/powerpoint/2010/main" val="32573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Times New Roman" panose="02020603050405020304" pitchFamily="18" charset="0"/>
                <a:cs typeface="Times New Roman" panose="02020603050405020304" pitchFamily="18" charset="0"/>
              </a:rPr>
              <a:t>Middle Childhood/Elementary School:</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Activity 2</a:t>
            </a:r>
            <a:endParaRPr lang="en-US" sz="32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p:txBody>
          <a:bodyPr>
            <a:normAutofit fontScale="70000" lnSpcReduction="20000"/>
          </a:bodyPr>
          <a:lstStyle/>
          <a:p>
            <a:pPr marL="0" indent="0" algn="ctr">
              <a:buNone/>
            </a:pPr>
            <a:r>
              <a:rPr lang="en-US" b="1" dirty="0" smtClean="0"/>
              <a:t>Definition of </a:t>
            </a:r>
            <a:r>
              <a:rPr lang="en-US" b="1" dirty="0" smtClean="0"/>
              <a:t>Activity</a:t>
            </a:r>
          </a:p>
          <a:p>
            <a:pPr marL="0" indent="0">
              <a:buNone/>
            </a:pPr>
            <a:r>
              <a:rPr lang="en-CA" b="1" dirty="0" smtClean="0"/>
              <a:t>Building </a:t>
            </a:r>
            <a:r>
              <a:rPr lang="en-CA" b="1" dirty="0"/>
              <a:t>health social relationships</a:t>
            </a:r>
            <a:r>
              <a:rPr lang="en-CA" dirty="0"/>
              <a:t>. </a:t>
            </a:r>
            <a:endParaRPr lang="en-CA" dirty="0" smtClean="0"/>
          </a:p>
          <a:p>
            <a:pPr>
              <a:buFont typeface="Wingdings" panose="05000000000000000000" pitchFamily="2" charset="2"/>
              <a:buChar char="ü"/>
            </a:pPr>
            <a:r>
              <a:rPr lang="en-CA" dirty="0" smtClean="0"/>
              <a:t>Once </a:t>
            </a:r>
            <a:r>
              <a:rPr lang="en-CA" dirty="0"/>
              <a:t>children attain the age of 6 years, this becomes their </a:t>
            </a:r>
            <a:r>
              <a:rPr lang="en-CA" dirty="0" smtClean="0"/>
              <a:t>time FOR physical</a:t>
            </a:r>
            <a:r>
              <a:rPr lang="en-CA" dirty="0"/>
              <a:t>, cognitive, and social development </a:t>
            </a:r>
            <a:endParaRPr lang="en-CA" dirty="0"/>
          </a:p>
          <a:p>
            <a:pPr>
              <a:buFont typeface="Wingdings" panose="05000000000000000000" pitchFamily="2" charset="2"/>
              <a:buChar char="ü"/>
            </a:pPr>
            <a:r>
              <a:rPr lang="en-CA" dirty="0" smtClean="0"/>
              <a:t> </a:t>
            </a:r>
            <a:r>
              <a:rPr lang="en-CA" dirty="0"/>
              <a:t>emotional and language </a:t>
            </a:r>
            <a:r>
              <a:rPr lang="en-CA" dirty="0" smtClean="0"/>
              <a:t>developments occur at this age </a:t>
            </a:r>
            <a:endParaRPr lang="en-US" b="1" dirty="0"/>
          </a:p>
        </p:txBody>
      </p:sp>
      <p:sp>
        <p:nvSpPr>
          <p:cNvPr id="5" name="Content Placeholder 4"/>
          <p:cNvSpPr>
            <a:spLocks noGrp="1"/>
          </p:cNvSpPr>
          <p:nvPr>
            <p:ph sz="half" idx="2"/>
          </p:nvPr>
        </p:nvSpPr>
        <p:spPr/>
        <p:txBody>
          <a:bodyPr>
            <a:normAutofit fontScale="70000" lnSpcReduction="20000"/>
          </a:bodyPr>
          <a:lstStyle/>
          <a:p>
            <a:pPr marL="0" indent="0">
              <a:buNone/>
            </a:pPr>
            <a:r>
              <a:rPr lang="en-US" b="1" dirty="0" smtClean="0"/>
              <a:t>Explanation of How the Activity Relates to </a:t>
            </a:r>
            <a:r>
              <a:rPr lang="en-US" b="1" dirty="0" smtClean="0"/>
              <a:t>Course Material</a:t>
            </a:r>
          </a:p>
          <a:p>
            <a:pPr>
              <a:buFont typeface="Wingdings" panose="05000000000000000000" pitchFamily="2" charset="2"/>
              <a:buChar char="q"/>
            </a:pPr>
            <a:r>
              <a:rPr lang="en-CA" dirty="0" smtClean="0"/>
              <a:t>This activity relate to the course material because it shows how  </a:t>
            </a:r>
            <a:r>
              <a:rPr lang="en-CA" dirty="0"/>
              <a:t>children develop foundational skills that help them in building healthy social relationships. </a:t>
            </a:r>
            <a:endParaRPr lang="en-CA" dirty="0" smtClean="0"/>
          </a:p>
          <a:p>
            <a:pPr>
              <a:buFont typeface="Wingdings" panose="05000000000000000000" pitchFamily="2" charset="2"/>
              <a:buChar char="q"/>
            </a:pPr>
            <a:r>
              <a:rPr lang="en-CA" dirty="0" smtClean="0"/>
              <a:t>Many </a:t>
            </a:r>
            <a:r>
              <a:rPr lang="en-CA" dirty="0"/>
              <a:t>of them learn specific roles in preparation for both adolescence and adulthood. </a:t>
            </a:r>
            <a:endParaRPr lang="en-CA" dirty="0" smtClean="0"/>
          </a:p>
          <a:p>
            <a:pPr>
              <a:buFont typeface="Wingdings" panose="05000000000000000000" pitchFamily="2" charset="2"/>
              <a:buChar char="q"/>
            </a:pPr>
            <a:r>
              <a:rPr lang="en-CA" dirty="0" smtClean="0"/>
              <a:t>As </a:t>
            </a:r>
            <a:r>
              <a:rPr lang="en-CA" dirty="0"/>
              <a:t>argued by Early and Middle Childhood | Healthy People (2020), the way children develop during early and middle childhood stage influences their cognitive, linguistic, social, and physical development. </a:t>
            </a:r>
            <a:endParaRPr lang="en-CA" dirty="0" smtClean="0"/>
          </a:p>
          <a:p>
            <a:pPr>
              <a:buFont typeface="Wingdings" panose="05000000000000000000" pitchFamily="2" charset="2"/>
              <a:buChar char="q"/>
            </a:pPr>
            <a:r>
              <a:rPr lang="en-CA" dirty="0" smtClean="0"/>
              <a:t>It </a:t>
            </a:r>
            <a:r>
              <a:rPr lang="en-CA" dirty="0"/>
              <a:t>also exposes a child to school success, self-discipline, eating habits, and health </a:t>
            </a:r>
            <a:r>
              <a:rPr lang="en-CA" dirty="0" smtClean="0"/>
              <a:t>literacy.</a:t>
            </a:r>
          </a:p>
          <a:p>
            <a:pPr>
              <a:buFont typeface="Wingdings" panose="05000000000000000000" pitchFamily="2" charset="2"/>
              <a:buChar char="q"/>
            </a:pPr>
            <a:r>
              <a:rPr lang="en-CA" dirty="0" smtClean="0"/>
              <a:t> </a:t>
            </a:r>
            <a:r>
              <a:rPr lang="en-CA" dirty="0"/>
              <a:t>The Vygotsky's type of Social Learning is associated with this level of child development as it offers a framework of social interaction that influence cognitive development</a:t>
            </a:r>
            <a:endParaRPr lang="en-US" b="1" dirty="0"/>
          </a:p>
        </p:txBody>
      </p:sp>
    </p:spTree>
    <p:extLst>
      <p:ext uri="{BB962C8B-B14F-4D97-AF65-F5344CB8AC3E}">
        <p14:creationId xmlns:p14="http://schemas.microsoft.com/office/powerpoint/2010/main" val="3306578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Late Childhood/Adolescence/Middle &amp; High School: Activity 1</a:t>
            </a:r>
            <a:endParaRPr lang="en-US" sz="3600" dirty="0"/>
          </a:p>
        </p:txBody>
      </p:sp>
      <p:sp>
        <p:nvSpPr>
          <p:cNvPr id="4" name="Content Placeholder 3"/>
          <p:cNvSpPr>
            <a:spLocks noGrp="1"/>
          </p:cNvSpPr>
          <p:nvPr>
            <p:ph sz="half" idx="1"/>
          </p:nvPr>
        </p:nvSpPr>
        <p:spPr/>
        <p:txBody>
          <a:bodyPr/>
          <a:lstStyle/>
          <a:p>
            <a:pPr marL="0" indent="0">
              <a:buNone/>
            </a:pPr>
            <a:r>
              <a:rPr lang="en-US" b="1" dirty="0" smtClean="0"/>
              <a:t>Definition of Activity</a:t>
            </a:r>
          </a:p>
          <a:p>
            <a:pPr>
              <a:buFont typeface="Wingdings" panose="05000000000000000000" pitchFamily="2" charset="2"/>
              <a:buChar char="q"/>
            </a:pPr>
            <a:r>
              <a:rPr lang="en-CA" b="1" dirty="0"/>
              <a:t>Children think abstract concepts.</a:t>
            </a:r>
            <a:r>
              <a:rPr lang="en-CA" dirty="0"/>
              <a:t>  </a:t>
            </a:r>
            <a:endParaRPr lang="en-CA" dirty="0" smtClean="0"/>
          </a:p>
          <a:p>
            <a:pPr>
              <a:buFont typeface="Wingdings" panose="05000000000000000000" pitchFamily="2" charset="2"/>
              <a:buChar char="q"/>
            </a:pPr>
            <a:r>
              <a:rPr lang="en-CA" dirty="0" smtClean="0"/>
              <a:t>At </a:t>
            </a:r>
            <a:r>
              <a:rPr lang="en-CA" dirty="0"/>
              <a:t>12 years, the individuals develop an ability and skills such that they can have logical thoughts and reason deductively. Besides, they can make systematic plans (Cherry, 2020). </a:t>
            </a:r>
            <a:endParaRPr lang="en-US" b="1" dirty="0"/>
          </a:p>
        </p:txBody>
      </p:sp>
      <p:sp>
        <p:nvSpPr>
          <p:cNvPr id="5" name="Content Placeholder 4"/>
          <p:cNvSpPr>
            <a:spLocks noGrp="1"/>
          </p:cNvSpPr>
          <p:nvPr>
            <p:ph sz="half" idx="2"/>
          </p:nvPr>
        </p:nvSpPr>
        <p:spPr/>
        <p:txBody>
          <a:bodyPr/>
          <a:lstStyle/>
          <a:p>
            <a:pPr marL="0" indent="0" algn="ctr">
              <a:buNone/>
            </a:pPr>
            <a:r>
              <a:rPr lang="en-US" b="1" dirty="0" smtClean="0"/>
              <a:t>Explanation of How the Activity Relates to Course </a:t>
            </a:r>
            <a:r>
              <a:rPr lang="en-US" b="1" dirty="0" smtClean="0"/>
              <a:t>Material</a:t>
            </a:r>
          </a:p>
          <a:p>
            <a:pPr>
              <a:buFont typeface="Wingdings" panose="05000000000000000000" pitchFamily="2" charset="2"/>
              <a:buChar char="q"/>
            </a:pPr>
            <a:r>
              <a:rPr lang="en-CA" dirty="0"/>
              <a:t>This type of activity is related to the course material in that it explores the ideas of Piaget’s formal operational stage </a:t>
            </a:r>
            <a:endParaRPr lang="en-CA" dirty="0" smtClean="0"/>
          </a:p>
          <a:p>
            <a:pPr>
              <a:buFont typeface="Wingdings" panose="05000000000000000000" pitchFamily="2" charset="2"/>
              <a:buChar char="q"/>
            </a:pPr>
            <a:r>
              <a:rPr lang="en-CA" dirty="0" smtClean="0"/>
              <a:t>The  </a:t>
            </a:r>
            <a:r>
              <a:rPr lang="en-CA" dirty="0"/>
              <a:t>teenagers at 12 years re able to think logically and use deductive reasoning when handling abstract </a:t>
            </a:r>
            <a:r>
              <a:rPr lang="en-CA" dirty="0" smtClean="0"/>
              <a:t>concepts( </a:t>
            </a:r>
            <a:r>
              <a:rPr lang="en-CA" dirty="0"/>
              <a:t>Cherry, 2020).</a:t>
            </a:r>
            <a:endParaRPr lang="en-GB" dirty="0"/>
          </a:p>
          <a:p>
            <a:pPr algn="ctr">
              <a:buFont typeface="Wingdings" panose="05000000000000000000" pitchFamily="2" charset="2"/>
              <a:buChar char="q"/>
            </a:pPr>
            <a:endParaRPr lang="en-US" b="1" dirty="0"/>
          </a:p>
        </p:txBody>
      </p:sp>
    </p:spTree>
    <p:extLst>
      <p:ext uri="{BB962C8B-B14F-4D97-AF65-F5344CB8AC3E}">
        <p14:creationId xmlns:p14="http://schemas.microsoft.com/office/powerpoint/2010/main" val="168600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Late childhood/adolescence/middle &amp; High School: Activity 2</a:t>
            </a:r>
            <a:endParaRPr lang="en-US" sz="3200" dirty="0"/>
          </a:p>
        </p:txBody>
      </p:sp>
      <p:sp>
        <p:nvSpPr>
          <p:cNvPr id="4" name="Content Placeholder 3"/>
          <p:cNvSpPr>
            <a:spLocks noGrp="1"/>
          </p:cNvSpPr>
          <p:nvPr>
            <p:ph sz="half" idx="1"/>
          </p:nvPr>
        </p:nvSpPr>
        <p:spPr/>
        <p:txBody>
          <a:bodyPr>
            <a:normAutofit fontScale="85000" lnSpcReduction="20000"/>
          </a:bodyPr>
          <a:lstStyle/>
          <a:p>
            <a:pPr marL="0" indent="0" algn="ctr">
              <a:buNone/>
            </a:pPr>
            <a:r>
              <a:rPr lang="en-US" b="1" dirty="0" smtClean="0"/>
              <a:t>Definition of </a:t>
            </a:r>
            <a:r>
              <a:rPr lang="en-US" b="1" dirty="0" smtClean="0"/>
              <a:t>Activity</a:t>
            </a:r>
          </a:p>
          <a:p>
            <a:pPr marL="0" indent="0">
              <a:buNone/>
            </a:pPr>
            <a:r>
              <a:rPr lang="en-CA" b="1" dirty="0" smtClean="0"/>
              <a:t>Unique </a:t>
            </a:r>
            <a:r>
              <a:rPr lang="en-CA" b="1" dirty="0"/>
              <a:t>personalities develop and change of thinking and interaction</a:t>
            </a:r>
            <a:r>
              <a:rPr lang="en-CA" dirty="0"/>
              <a:t>. </a:t>
            </a:r>
            <a:endParaRPr lang="en-CA" dirty="0" smtClean="0"/>
          </a:p>
          <a:p>
            <a:r>
              <a:rPr lang="en-CA" dirty="0" smtClean="0"/>
              <a:t>At </a:t>
            </a:r>
            <a:r>
              <a:rPr lang="en-CA" dirty="0"/>
              <a:t>this age, we have more girls who might be </a:t>
            </a:r>
            <a:r>
              <a:rPr lang="en-CA" dirty="0" smtClean="0"/>
              <a:t>mature.</a:t>
            </a:r>
          </a:p>
          <a:p>
            <a:r>
              <a:rPr lang="en-CA" dirty="0" smtClean="0"/>
              <a:t>the </a:t>
            </a:r>
            <a:r>
              <a:rPr lang="en-CA" dirty="0"/>
              <a:t>boys continue to mature with an increase in body size weight and shape. </a:t>
            </a:r>
            <a:endParaRPr lang="en-CA" dirty="0" smtClean="0"/>
          </a:p>
          <a:p>
            <a:r>
              <a:rPr lang="en-CA" dirty="0" smtClean="0"/>
              <a:t> Unique personalities develop that influences  the way of thinking and interaction </a:t>
            </a:r>
          </a:p>
          <a:p>
            <a:r>
              <a:rPr lang="en-CA" b="1" dirty="0" smtClean="0"/>
              <a:t>Affection is expressed towards parents</a:t>
            </a:r>
          </a:p>
          <a:p>
            <a:r>
              <a:rPr lang="en-CA" b="1" dirty="0"/>
              <a:t> </a:t>
            </a:r>
            <a:r>
              <a:rPr lang="en-CA" b="1" dirty="0" smtClean="0"/>
              <a:t>more concern is shown about bodily image, clothes and their general appearance </a:t>
            </a:r>
            <a:endParaRPr lang="en-US" b="1" dirty="0"/>
          </a:p>
        </p:txBody>
      </p:sp>
      <p:sp>
        <p:nvSpPr>
          <p:cNvPr id="5" name="Content Placeholder 4"/>
          <p:cNvSpPr>
            <a:spLocks noGrp="1"/>
          </p:cNvSpPr>
          <p:nvPr>
            <p:ph sz="half" idx="2"/>
          </p:nvPr>
        </p:nvSpPr>
        <p:spPr/>
        <p:txBody>
          <a:bodyPr>
            <a:normAutofit fontScale="85000" lnSpcReduction="20000"/>
          </a:bodyPr>
          <a:lstStyle/>
          <a:p>
            <a:pPr marL="0" indent="0" algn="ctr">
              <a:buNone/>
            </a:pPr>
            <a:r>
              <a:rPr lang="en-US" b="1" dirty="0" smtClean="0"/>
              <a:t>Explanation of How the Activity Relates to Course </a:t>
            </a:r>
            <a:r>
              <a:rPr lang="en-US" b="1" dirty="0" smtClean="0"/>
              <a:t>Material</a:t>
            </a:r>
          </a:p>
          <a:p>
            <a:pPr>
              <a:buFont typeface="Wingdings" panose="05000000000000000000" pitchFamily="2" charset="2"/>
              <a:buChar char="v"/>
            </a:pPr>
            <a:r>
              <a:rPr lang="en-US" b="1" dirty="0" smtClean="0"/>
              <a:t>Personality is part of human as it shapes one’s behavior and thus this activity relate to the course material . </a:t>
            </a:r>
          </a:p>
          <a:p>
            <a:pPr>
              <a:buFont typeface="Wingdings" panose="05000000000000000000" pitchFamily="2" charset="2"/>
              <a:buChar char="v"/>
            </a:pPr>
            <a:r>
              <a:rPr lang="en-US" b="1" dirty="0" smtClean="0"/>
              <a:t> For instance </a:t>
            </a:r>
            <a:r>
              <a:rPr lang="en-CA" dirty="0" smtClean="0"/>
              <a:t>Teens </a:t>
            </a:r>
            <a:r>
              <a:rPr lang="en-CA" dirty="0"/>
              <a:t>develop personalities as they engage in relationships and prepare for not only independence but also a responsibility</a:t>
            </a:r>
            <a:r>
              <a:rPr lang="en-CA" dirty="0" smtClean="0"/>
              <a:t>.</a:t>
            </a:r>
          </a:p>
          <a:p>
            <a:pPr>
              <a:buFont typeface="Wingdings" panose="05000000000000000000" pitchFamily="2" charset="2"/>
              <a:buChar char="v"/>
            </a:pPr>
            <a:r>
              <a:rPr lang="en-CA" dirty="0" smtClean="0"/>
              <a:t> </a:t>
            </a:r>
            <a:r>
              <a:rPr lang="en-CA" dirty="0"/>
              <a:t>It is common to have many of them starting to work once they leave home after school. </a:t>
            </a:r>
            <a:endParaRPr lang="en-CA" dirty="0" smtClean="0"/>
          </a:p>
          <a:p>
            <a:pPr>
              <a:buFont typeface="Wingdings" panose="05000000000000000000" pitchFamily="2" charset="2"/>
              <a:buChar char="v"/>
            </a:pPr>
            <a:r>
              <a:rPr lang="en-CA" dirty="0" smtClean="0"/>
              <a:t>This </a:t>
            </a:r>
            <a:r>
              <a:rPr lang="en-CA" dirty="0"/>
              <a:t>level of development can be related to Robert Sternberg's </a:t>
            </a:r>
            <a:r>
              <a:rPr lang="en-CA" dirty="0" err="1"/>
              <a:t>Triarchic</a:t>
            </a:r>
            <a:r>
              <a:rPr lang="en-CA" dirty="0"/>
              <a:t> Theory type of learning since, at the age of 12, teenagers might have developed creative intelligence that can help them address new problems in the future. </a:t>
            </a:r>
            <a:r>
              <a:rPr lang="en-CA" dirty="0" smtClean="0"/>
              <a:t> </a:t>
            </a:r>
            <a:endParaRPr lang="en-US" b="1" dirty="0"/>
          </a:p>
        </p:txBody>
      </p:sp>
    </p:spTree>
    <p:extLst>
      <p:ext uri="{BB962C8B-B14F-4D97-AF65-F5344CB8AC3E}">
        <p14:creationId xmlns:p14="http://schemas.microsoft.com/office/powerpoint/2010/main" val="483625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smtClean="0"/>
              <a:t>References</a:t>
            </a:r>
            <a:endParaRPr lang="en-US" b="1" dirty="0"/>
          </a:p>
        </p:txBody>
      </p:sp>
      <p:sp>
        <p:nvSpPr>
          <p:cNvPr id="3" name="Content Placeholder 2"/>
          <p:cNvSpPr>
            <a:spLocks noGrp="1"/>
          </p:cNvSpPr>
          <p:nvPr>
            <p:ph sz="half" idx="1"/>
          </p:nvPr>
        </p:nvSpPr>
        <p:spPr>
          <a:xfrm>
            <a:off x="838200" y="1325562"/>
            <a:ext cx="10515600" cy="5189537"/>
          </a:xfrm>
        </p:spPr>
        <p:txBody>
          <a:bodyPr/>
          <a:lstStyle/>
          <a:p>
            <a:pPr marL="0" indent="0">
              <a:buNone/>
            </a:pPr>
            <a:endParaRPr lang="en-GB" dirty="0"/>
          </a:p>
          <a:p>
            <a:pPr fontAlgn="base"/>
            <a:r>
              <a:rPr lang="en-CA" dirty="0">
                <a:hlinkClick r:id="rId2"/>
              </a:rPr>
              <a:t>Cherry</a:t>
            </a:r>
            <a:r>
              <a:rPr lang="en-CA" dirty="0"/>
              <a:t>. K. (2020).  Influential Theories About How Children Grow and Develop. Retrieved 7 June 2020, from </a:t>
            </a:r>
            <a:r>
              <a:rPr lang="en-CA" u="sng" dirty="0">
                <a:hlinkClick r:id="rId3"/>
              </a:rPr>
              <a:t>https://www.verywellmind.com/child-development-theories-2795068</a:t>
            </a:r>
            <a:r>
              <a:rPr lang="en-CA" dirty="0"/>
              <a:t> </a:t>
            </a:r>
            <a:endParaRPr lang="en-GB" dirty="0"/>
          </a:p>
          <a:p>
            <a:r>
              <a:rPr lang="en-CA" dirty="0"/>
              <a:t>Child Development: Toddlers (2-3 years old) | CDC. (2020). Retrieved 7 June 2020, from </a:t>
            </a:r>
            <a:r>
              <a:rPr lang="en-CA" u="sng" dirty="0">
                <a:hlinkClick r:id="rId4"/>
              </a:rPr>
              <a:t>https://www.cdc.gov/ncbddd/childdevelopment/positiveparenting/toddlers2.html.tlp</a:t>
            </a:r>
            <a:r>
              <a:rPr lang="en-CA" dirty="0"/>
              <a:t> </a:t>
            </a:r>
            <a:endParaRPr lang="en-GB" dirty="0"/>
          </a:p>
          <a:p>
            <a:r>
              <a:rPr lang="en-CA" dirty="0"/>
              <a:t>Early and Middle Childhood | Healthy People 2020. (2020). Retrieved 7 June 2020, from </a:t>
            </a:r>
            <a:r>
              <a:rPr lang="en-CA" u="sng" dirty="0">
                <a:hlinkClick r:id="rId5"/>
              </a:rPr>
              <a:t>https://www.healthypeople.gov/2020/topics-objectives/topic/early-and-middle-childhood</a:t>
            </a:r>
            <a:r>
              <a:rPr lang="en-CA" dirty="0"/>
              <a:t> </a:t>
            </a:r>
            <a:endParaRPr lang="en-GB" dirty="0"/>
          </a:p>
          <a:p>
            <a:r>
              <a:rPr lang="en-GB" dirty="0"/>
              <a:t> </a:t>
            </a:r>
          </a:p>
          <a:p>
            <a:pPr marL="514350" indent="-514350">
              <a:buFont typeface="+mj-lt"/>
              <a:buAutoNum type="arabicPeriod"/>
            </a:pPr>
            <a:endParaRPr lang="en-US" dirty="0"/>
          </a:p>
        </p:txBody>
      </p:sp>
    </p:spTree>
    <p:extLst>
      <p:ext uri="{BB962C8B-B14F-4D97-AF65-F5344CB8AC3E}">
        <p14:creationId xmlns:p14="http://schemas.microsoft.com/office/powerpoint/2010/main" val="20768414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338</TotalTime>
  <Words>1888</Words>
  <Application>Microsoft Office PowerPoint</Application>
  <PresentationFormat>Widescreen</PresentationFormat>
  <Paragraphs>117</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Century Gothic</vt:lpstr>
      <vt:lpstr>Times New Roman</vt:lpstr>
      <vt:lpstr>Wingdings</vt:lpstr>
      <vt:lpstr>Wingdings 3</vt:lpstr>
      <vt:lpstr>Ion</vt:lpstr>
      <vt:lpstr>Home Learning Project</vt:lpstr>
      <vt:lpstr>Infants &amp; Toddlers: Activity 1</vt:lpstr>
      <vt:lpstr>Infants &amp; Toddlers: Activity 2</vt:lpstr>
      <vt:lpstr>Early Childhood/Preschool: Activity 1</vt:lpstr>
      <vt:lpstr>Early childhood/Preschool: Activity 2</vt:lpstr>
      <vt:lpstr>Middle Childhood/Elementary School:  Activity 1</vt:lpstr>
      <vt:lpstr>Middle Childhood/Elementary School:  Activity 2</vt:lpstr>
      <vt:lpstr>Late Childhood/Adolescence/Middle &amp; High School: Activity 1</vt:lpstr>
      <vt:lpstr>Late childhood/adolescence/middle &amp; High School: Activity 2</vt:lpstr>
      <vt:lpstr>References</vt:lpstr>
    </vt:vector>
  </TitlesOfParts>
  <Company>Atlantic Cape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Theorists in Your Life</dc:title>
  <dc:creator>Beth Sanders-Rabinowitz</dc:creator>
  <cp:lastModifiedBy>sheilahchemtai98@gmail.com</cp:lastModifiedBy>
  <cp:revision>21</cp:revision>
  <dcterms:created xsi:type="dcterms:W3CDTF">2019-01-11T16:12:13Z</dcterms:created>
  <dcterms:modified xsi:type="dcterms:W3CDTF">2020-06-08T01:54:57Z</dcterms:modified>
</cp:coreProperties>
</file>